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16"/>
  </p:notesMasterIdLst>
  <p:handoutMasterIdLst>
    <p:handoutMasterId r:id="rId17"/>
  </p:handoutMasterIdLst>
  <p:sldIdLst>
    <p:sldId id="267" r:id="rId2"/>
    <p:sldId id="268" r:id="rId3"/>
    <p:sldId id="275" r:id="rId4"/>
    <p:sldId id="269" r:id="rId5"/>
    <p:sldId id="282" r:id="rId6"/>
    <p:sldId id="283" r:id="rId7"/>
    <p:sldId id="270" r:id="rId8"/>
    <p:sldId id="276" r:id="rId9"/>
    <p:sldId id="278" r:id="rId10"/>
    <p:sldId id="281" r:id="rId11"/>
    <p:sldId id="286" r:id="rId12"/>
    <p:sldId id="285" r:id="rId13"/>
    <p:sldId id="287" r:id="rId14"/>
    <p:sldId id="288"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Grey" initials="JG" lastIdx="0" clrIdx="0">
    <p:extLst>
      <p:ext uri="{19B8F6BF-5375-455C-9EA6-DF929625EA0E}">
        <p15:presenceInfo xmlns:p15="http://schemas.microsoft.com/office/powerpoint/2012/main" userId="S-1-5-21-1721832244-3454524345-2251471024-15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9" autoAdjust="0"/>
    <p:restoredTop sz="86403" autoAdjust="0"/>
  </p:normalViewPr>
  <p:slideViewPr>
    <p:cSldViewPr>
      <p:cViewPr varScale="1">
        <p:scale>
          <a:sx n="82" d="100"/>
          <a:sy n="82" d="100"/>
        </p:scale>
        <p:origin x="192" y="24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57" d="100"/>
          <a:sy n="57" d="100"/>
        </p:scale>
        <p:origin x="28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8/27/18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8/27/18</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F2A70B-78F2-4DCF-B53B-C990D2FAFB8A}" type="slidenum">
              <a:rPr lang="en-AU" smtClean="0"/>
              <a:t>1</a:t>
            </a:fld>
            <a:endParaRPr lang="en-AU" dirty="0"/>
          </a:p>
        </p:txBody>
      </p:sp>
    </p:spTree>
    <p:extLst>
      <p:ext uri="{BB962C8B-B14F-4D97-AF65-F5344CB8AC3E}">
        <p14:creationId xmlns:p14="http://schemas.microsoft.com/office/powerpoint/2010/main" val="3789644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Lit Circles – our expectations; students are reading their books at school but have permission to take home to complete. We do allow time to get their task completed at school, of course there are times when this spills over to a task at home. If you notice this is happening very regularly – please ask them why?</a:t>
            </a:r>
          </a:p>
          <a:p>
            <a:r>
              <a:rPr lang="en-AU" dirty="0"/>
              <a:t>Maths Measurement Trail – using a ruler and a metre tape measure – measuring the side of a building. Plasticine – decimals/fractions</a:t>
            </a:r>
          </a:p>
        </p:txBody>
      </p:sp>
      <p:sp>
        <p:nvSpPr>
          <p:cNvPr id="4" name="Slide Number Placeholder 3"/>
          <p:cNvSpPr>
            <a:spLocks noGrp="1"/>
          </p:cNvSpPr>
          <p:nvPr>
            <p:ph type="sldNum" sz="quarter" idx="10"/>
          </p:nvPr>
        </p:nvSpPr>
        <p:spPr/>
        <p:txBody>
          <a:bodyPr/>
          <a:lstStyle/>
          <a:p>
            <a:fld id="{01F2A70B-78F2-4DCF-B53B-C990D2FAFB8A}" type="slidenum">
              <a:rPr lang="en-AU" smtClean="0"/>
              <a:t>10</a:t>
            </a:fld>
            <a:endParaRPr lang="en-AU" dirty="0"/>
          </a:p>
        </p:txBody>
      </p:sp>
    </p:spTree>
    <p:extLst>
      <p:ext uri="{BB962C8B-B14F-4D97-AF65-F5344CB8AC3E}">
        <p14:creationId xmlns:p14="http://schemas.microsoft.com/office/powerpoint/2010/main" val="682277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Adobe Suite – Adaptations in the corridor</a:t>
            </a:r>
          </a:p>
          <a:p>
            <a:r>
              <a:rPr lang="en-AU" dirty="0"/>
              <a:t>Expo – thanks so much </a:t>
            </a:r>
          </a:p>
          <a:p>
            <a:r>
              <a:rPr lang="en-AU" dirty="0"/>
              <a:t>English – persuasive and advertising</a:t>
            </a:r>
          </a:p>
          <a:p>
            <a:r>
              <a:rPr lang="en-AU" dirty="0"/>
              <a:t>Parents presenting their knowledge</a:t>
            </a:r>
          </a:p>
          <a:p>
            <a:r>
              <a:rPr lang="en-AU" dirty="0"/>
              <a:t>Historical – as we did for the previous term </a:t>
            </a:r>
          </a:p>
          <a:p>
            <a:r>
              <a:rPr lang="en-AU" dirty="0"/>
              <a:t>English – biographical writing and Information writing to give meaning and purpose</a:t>
            </a:r>
          </a:p>
        </p:txBody>
      </p:sp>
      <p:sp>
        <p:nvSpPr>
          <p:cNvPr id="4" name="Slide Number Placeholder 3"/>
          <p:cNvSpPr>
            <a:spLocks noGrp="1"/>
          </p:cNvSpPr>
          <p:nvPr>
            <p:ph type="sldNum" sz="quarter" idx="10"/>
          </p:nvPr>
        </p:nvSpPr>
        <p:spPr/>
        <p:txBody>
          <a:bodyPr/>
          <a:lstStyle/>
          <a:p>
            <a:fld id="{01F2A70B-78F2-4DCF-B53B-C990D2FAFB8A}" type="slidenum">
              <a:rPr lang="en-AU" smtClean="0"/>
              <a:t>11</a:t>
            </a:fld>
            <a:endParaRPr lang="en-AU" dirty="0"/>
          </a:p>
        </p:txBody>
      </p:sp>
    </p:spTree>
    <p:extLst>
      <p:ext uri="{BB962C8B-B14F-4D97-AF65-F5344CB8AC3E}">
        <p14:creationId xmlns:p14="http://schemas.microsoft.com/office/powerpoint/2010/main" val="475091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F2A70B-78F2-4DCF-B53B-C990D2FAFB8A}" type="slidenum">
              <a:rPr lang="en-AU" smtClean="0"/>
              <a:t>12</a:t>
            </a:fld>
            <a:endParaRPr lang="en-AU" dirty="0"/>
          </a:p>
        </p:txBody>
      </p:sp>
    </p:spTree>
    <p:extLst>
      <p:ext uri="{BB962C8B-B14F-4D97-AF65-F5344CB8AC3E}">
        <p14:creationId xmlns:p14="http://schemas.microsoft.com/office/powerpoint/2010/main" val="3310331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F2A70B-78F2-4DCF-B53B-C990D2FAFB8A}" type="slidenum">
              <a:rPr lang="en-AU" smtClean="0"/>
              <a:t>13</a:t>
            </a:fld>
            <a:endParaRPr lang="en-AU" dirty="0"/>
          </a:p>
        </p:txBody>
      </p:sp>
    </p:spTree>
    <p:extLst>
      <p:ext uri="{BB962C8B-B14F-4D97-AF65-F5344CB8AC3E}">
        <p14:creationId xmlns:p14="http://schemas.microsoft.com/office/powerpoint/2010/main" val="2362768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F2A70B-78F2-4DCF-B53B-C990D2FAFB8A}" type="slidenum">
              <a:rPr lang="en-AU" smtClean="0"/>
              <a:t>14</a:t>
            </a:fld>
            <a:endParaRPr lang="en-AU" dirty="0"/>
          </a:p>
        </p:txBody>
      </p:sp>
    </p:spTree>
    <p:extLst>
      <p:ext uri="{BB962C8B-B14F-4D97-AF65-F5344CB8AC3E}">
        <p14:creationId xmlns:p14="http://schemas.microsoft.com/office/powerpoint/2010/main" val="189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Address school values</a:t>
            </a:r>
          </a:p>
          <a:p>
            <a:r>
              <a:rPr lang="en-AU" dirty="0"/>
              <a:t>Classroom Agreement</a:t>
            </a:r>
          </a:p>
        </p:txBody>
      </p:sp>
      <p:sp>
        <p:nvSpPr>
          <p:cNvPr id="4" name="Slide Number Placeholder 3"/>
          <p:cNvSpPr>
            <a:spLocks noGrp="1"/>
          </p:cNvSpPr>
          <p:nvPr>
            <p:ph type="sldNum" sz="quarter" idx="10"/>
          </p:nvPr>
        </p:nvSpPr>
        <p:spPr/>
        <p:txBody>
          <a:bodyPr/>
          <a:lstStyle/>
          <a:p>
            <a:fld id="{01F2A70B-78F2-4DCF-B53B-C990D2FAFB8A}" type="slidenum">
              <a:rPr lang="en-AU" smtClean="0"/>
              <a:t>2</a:t>
            </a:fld>
            <a:endParaRPr lang="en-AU" dirty="0"/>
          </a:p>
        </p:txBody>
      </p:sp>
    </p:spTree>
    <p:extLst>
      <p:ext uri="{BB962C8B-B14F-4D97-AF65-F5344CB8AC3E}">
        <p14:creationId xmlns:p14="http://schemas.microsoft.com/office/powerpoint/2010/main" val="1656883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F2A70B-78F2-4DCF-B53B-C990D2FAFB8A}" type="slidenum">
              <a:rPr lang="en-AU" smtClean="0"/>
              <a:t>3</a:t>
            </a:fld>
            <a:endParaRPr lang="en-AU" dirty="0"/>
          </a:p>
        </p:txBody>
      </p:sp>
    </p:spTree>
    <p:extLst>
      <p:ext uri="{BB962C8B-B14F-4D97-AF65-F5344CB8AC3E}">
        <p14:creationId xmlns:p14="http://schemas.microsoft.com/office/powerpoint/2010/main" val="238161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Orange Room</a:t>
            </a:r>
          </a:p>
          <a:p>
            <a:r>
              <a:rPr lang="en-AU" dirty="0"/>
              <a:t>Lit Circles</a:t>
            </a:r>
          </a:p>
          <a:p>
            <a:r>
              <a:rPr lang="en-AU" dirty="0"/>
              <a:t>Maths Groups</a:t>
            </a:r>
          </a:p>
          <a:p>
            <a:r>
              <a:rPr lang="en-AU" dirty="0"/>
              <a:t>Shift furniture around to accommodate our needs.</a:t>
            </a:r>
          </a:p>
          <a:p>
            <a:r>
              <a:rPr lang="en-AU" dirty="0"/>
              <a:t>Occasionally will worked together as a whole team – if we have an expert – another teacher, parent, and/or guest speaker.</a:t>
            </a:r>
          </a:p>
        </p:txBody>
      </p:sp>
      <p:sp>
        <p:nvSpPr>
          <p:cNvPr id="4" name="Slide Number Placeholder 3"/>
          <p:cNvSpPr>
            <a:spLocks noGrp="1"/>
          </p:cNvSpPr>
          <p:nvPr>
            <p:ph type="sldNum" sz="quarter" idx="10"/>
          </p:nvPr>
        </p:nvSpPr>
        <p:spPr/>
        <p:txBody>
          <a:bodyPr/>
          <a:lstStyle/>
          <a:p>
            <a:fld id="{01F2A70B-78F2-4DCF-B53B-C990D2FAFB8A}" type="slidenum">
              <a:rPr lang="en-AU" smtClean="0"/>
              <a:t>4</a:t>
            </a:fld>
            <a:endParaRPr lang="en-AU" dirty="0"/>
          </a:p>
        </p:txBody>
      </p:sp>
    </p:spTree>
    <p:extLst>
      <p:ext uri="{BB962C8B-B14F-4D97-AF65-F5344CB8AC3E}">
        <p14:creationId xmlns:p14="http://schemas.microsoft.com/office/powerpoint/2010/main" val="201898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new initiative regarding whole school expectations – presented to the school and we are working at whole school </a:t>
            </a:r>
            <a:r>
              <a:rPr lang="en-AU" dirty="0" err="1"/>
              <a:t>expetations</a:t>
            </a:r>
            <a:r>
              <a:rPr lang="en-AU" dirty="0"/>
              <a:t> and language surrounding them.</a:t>
            </a:r>
          </a:p>
        </p:txBody>
      </p:sp>
      <p:sp>
        <p:nvSpPr>
          <p:cNvPr id="4" name="Slide Number Placeholder 3"/>
          <p:cNvSpPr>
            <a:spLocks noGrp="1"/>
          </p:cNvSpPr>
          <p:nvPr>
            <p:ph type="sldNum" sz="quarter" idx="10"/>
          </p:nvPr>
        </p:nvSpPr>
        <p:spPr/>
        <p:txBody>
          <a:bodyPr/>
          <a:lstStyle/>
          <a:p>
            <a:fld id="{01F2A70B-78F2-4DCF-B53B-C990D2FAFB8A}" type="slidenum">
              <a:rPr lang="en-AU" smtClean="0"/>
              <a:t>5</a:t>
            </a:fld>
            <a:endParaRPr lang="en-AU" dirty="0"/>
          </a:p>
        </p:txBody>
      </p:sp>
    </p:spTree>
    <p:extLst>
      <p:ext uri="{BB962C8B-B14F-4D97-AF65-F5344CB8AC3E}">
        <p14:creationId xmlns:p14="http://schemas.microsoft.com/office/powerpoint/2010/main" val="1621565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F2A70B-78F2-4DCF-B53B-C990D2FAFB8A}" type="slidenum">
              <a:rPr lang="en-AU" smtClean="0"/>
              <a:t>6</a:t>
            </a:fld>
            <a:endParaRPr lang="en-AU" dirty="0"/>
          </a:p>
        </p:txBody>
      </p:sp>
    </p:spTree>
    <p:extLst>
      <p:ext uri="{BB962C8B-B14F-4D97-AF65-F5344CB8AC3E}">
        <p14:creationId xmlns:p14="http://schemas.microsoft.com/office/powerpoint/2010/main" val="3388488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F2A70B-78F2-4DCF-B53B-C990D2FAFB8A}" type="slidenum">
              <a:rPr lang="en-AU" smtClean="0"/>
              <a:t>7</a:t>
            </a:fld>
            <a:endParaRPr lang="en-AU" dirty="0"/>
          </a:p>
        </p:txBody>
      </p:sp>
    </p:spTree>
    <p:extLst>
      <p:ext uri="{BB962C8B-B14F-4D97-AF65-F5344CB8AC3E}">
        <p14:creationId xmlns:p14="http://schemas.microsoft.com/office/powerpoint/2010/main" val="278888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F2A70B-78F2-4DCF-B53B-C990D2FAFB8A}" type="slidenum">
              <a:rPr lang="en-AU" smtClean="0"/>
              <a:t>8</a:t>
            </a:fld>
            <a:endParaRPr lang="en-AU" dirty="0"/>
          </a:p>
        </p:txBody>
      </p:sp>
    </p:spTree>
    <p:extLst>
      <p:ext uri="{BB962C8B-B14F-4D97-AF65-F5344CB8AC3E}">
        <p14:creationId xmlns:p14="http://schemas.microsoft.com/office/powerpoint/2010/main" val="19278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F2A70B-78F2-4DCF-B53B-C990D2FAFB8A}" type="slidenum">
              <a:rPr lang="en-AU" smtClean="0"/>
              <a:t>9</a:t>
            </a:fld>
            <a:endParaRPr lang="en-AU" dirty="0"/>
          </a:p>
        </p:txBody>
      </p:sp>
    </p:spTree>
    <p:extLst>
      <p:ext uri="{BB962C8B-B14F-4D97-AF65-F5344CB8AC3E}">
        <p14:creationId xmlns:p14="http://schemas.microsoft.com/office/powerpoint/2010/main" val="322949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88825"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8/27/18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8/27/18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8/27/18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8/27/18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pPr/>
              <a:t>8/27/18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8/27/18</a:t>
            </a:fld>
            <a:endParaRPr lang="en-US"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5BA54BD-C84D-46CE-8B72-31BFB26ABA43}"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8/27/18</a:t>
            </a:fld>
            <a:endParaRPr lang="en-US"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5BA54BD-C84D-46CE-8B72-31BFB26ABA43}"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8/27/18</a:t>
            </a:fld>
            <a:endParaRPr lang="en-US"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5BA54BD-C84D-46CE-8B72-31BFB26ABA43}"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8/27/18</a:t>
            </a:fld>
            <a:endParaRPr lang="en-US"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5BA54BD-C84D-46CE-8B72-31BFB26ABA43}"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8/27/18</a:t>
            </a:fld>
            <a:endParaRPr lang="en-US"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5BA54BD-C84D-46CE-8B72-31BFB26ABA43}"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8/27/18</a:t>
            </a:fld>
            <a:endParaRPr lang="en-US"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25BA54BD-C84D-46CE-8B72-31BFB26ABA43}"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8/27/18</a:t>
            </a:fld>
            <a:endParaRPr lang="en-US"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25BA54BD-C84D-46CE-8B72-31BFB26ABA43}"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8/27/18</a:t>
            </a:fld>
            <a:endParaRPr lang="en-US"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25BA54BD-C84D-46CE-8B72-31BFB26ABA43}"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8/27/18</a:t>
            </a:fld>
            <a:endParaRPr lang="en-US"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5BA54BD-C84D-46CE-8B72-31BFB26ABA43}" type="slidenum">
              <a:rPr lang="en-AU" smtClean="0"/>
              <a:t>‹#›</a:t>
            </a:fld>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5BA54BD-C84D-46CE-8B72-31BFB26ABA43}" type="slidenum">
              <a:rPr lang="en-AU" smtClean="0"/>
              <a:t>‹#›</a:t>
            </a:fld>
            <a:endParaRPr lang="en-AU" dirty="0"/>
          </a:p>
        </p:txBody>
      </p:sp>
      <p:sp>
        <p:nvSpPr>
          <p:cNvPr id="5" name="Date Placeholder 4"/>
          <p:cNvSpPr>
            <a:spLocks noGrp="1"/>
          </p:cNvSpPr>
          <p:nvPr>
            <p:ph type="dt" sz="half" idx="10"/>
          </p:nvPr>
        </p:nvSpPr>
        <p:spPr/>
        <p:txBody>
          <a:bodyPr/>
          <a:lstStyle/>
          <a:p>
            <a:fld id="{9AFE8FB1-0A7A-443E-AAF7-31D4FA1AA312}" type="datetimeFigureOut">
              <a:rPr lang="en-US" smtClean="0"/>
              <a:t>8/27/18</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FE8FB1-0A7A-443E-AAF7-31D4FA1AA312}" type="datetimeFigureOut">
              <a:rPr lang="en-US" smtClean="0"/>
              <a:pPr/>
              <a:t>8/27/18</a:t>
            </a:fld>
            <a:endParaRPr lang="en-US"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167849442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92" y="3097220"/>
            <a:ext cx="11660168" cy="1320800"/>
          </a:xfrm>
        </p:spPr>
        <p:txBody>
          <a:bodyPr>
            <a:normAutofit fontScale="90000"/>
          </a:bodyPr>
          <a:lstStyle/>
          <a:p>
            <a:br>
              <a:rPr lang="en-US" sz="6000" dirty="0"/>
            </a:br>
            <a:br>
              <a:rPr lang="en-US" sz="6000" dirty="0"/>
            </a:br>
            <a:br>
              <a:rPr lang="en-US" sz="6000" dirty="0"/>
            </a:br>
            <a:br>
              <a:rPr lang="en-US" sz="6000" dirty="0"/>
            </a:br>
            <a:br>
              <a:rPr lang="en-US" sz="6000" dirty="0"/>
            </a:br>
            <a:r>
              <a:rPr lang="en-US" sz="6000" dirty="0"/>
              <a:t>       </a:t>
            </a:r>
          </a:p>
        </p:txBody>
      </p:sp>
      <p:pic>
        <p:nvPicPr>
          <p:cNvPr id="6" name="Picture 5"/>
          <p:cNvPicPr/>
          <p:nvPr/>
        </p:nvPicPr>
        <p:blipFill>
          <a:blip r:embed="rId3"/>
          <a:stretch>
            <a:fillRect/>
          </a:stretch>
        </p:blipFill>
        <p:spPr>
          <a:xfrm>
            <a:off x="3286100" y="294075"/>
            <a:ext cx="3864610" cy="1962785"/>
          </a:xfrm>
          <a:prstGeom prst="rect">
            <a:avLst/>
          </a:prstGeom>
        </p:spPr>
      </p:pic>
      <p:pic>
        <p:nvPicPr>
          <p:cNvPr id="1026" name="Picture 2" descr="http://www.ripponleaps.vic.edu.au/images/hea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59563" t="68530"/>
          <a:stretch/>
        </p:blipFill>
        <p:spPr bwMode="auto">
          <a:xfrm>
            <a:off x="3337584" y="2076173"/>
            <a:ext cx="3813126" cy="542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45940" y="3342121"/>
            <a:ext cx="7056784" cy="1077218"/>
          </a:xfrm>
          <a:prstGeom prst="rect">
            <a:avLst/>
          </a:prstGeom>
          <a:noFill/>
        </p:spPr>
        <p:txBody>
          <a:bodyPr wrap="square" rtlCol="0">
            <a:spAutoFit/>
          </a:bodyPr>
          <a:lstStyle/>
          <a:p>
            <a:pPr algn="ctr"/>
            <a:r>
              <a:rPr lang="en-AU" sz="3200" dirty="0">
                <a:latin typeface="Berlin Sans FB" panose="020E0602020502020306" pitchFamily="34" charset="0"/>
                <a:cs typeface="Arial" panose="020B0604020202020204" pitchFamily="34" charset="0"/>
              </a:rPr>
              <a:t>Welcome to the Grade 5/6</a:t>
            </a:r>
            <a:br>
              <a:rPr lang="en-AU" sz="3200" dirty="0">
                <a:latin typeface="Berlin Sans FB" panose="020E0602020502020306" pitchFamily="34" charset="0"/>
                <a:cs typeface="Arial" panose="020B0604020202020204" pitchFamily="34" charset="0"/>
              </a:rPr>
            </a:br>
            <a:r>
              <a:rPr lang="en-AU" sz="3200" dirty="0">
                <a:latin typeface="Berlin Sans FB" panose="020E0602020502020306" pitchFamily="34" charset="0"/>
                <a:cs typeface="Arial" panose="020B0604020202020204" pitchFamily="34" charset="0"/>
              </a:rPr>
              <a:t>Parent Information Evening </a:t>
            </a:r>
          </a:p>
        </p:txBody>
      </p:sp>
      <p:sp>
        <p:nvSpPr>
          <p:cNvPr id="7" name="TextBox 6"/>
          <p:cNvSpPr txBox="1"/>
          <p:nvPr/>
        </p:nvSpPr>
        <p:spPr>
          <a:xfrm>
            <a:off x="1773932" y="4875655"/>
            <a:ext cx="7056784" cy="707886"/>
          </a:xfrm>
          <a:prstGeom prst="rect">
            <a:avLst/>
          </a:prstGeom>
          <a:noFill/>
        </p:spPr>
        <p:txBody>
          <a:bodyPr wrap="square" rtlCol="0">
            <a:spAutoFit/>
          </a:bodyPr>
          <a:lstStyle/>
          <a:p>
            <a:pPr algn="ctr"/>
            <a:r>
              <a:rPr lang="en-AU" sz="2000" dirty="0">
                <a:latin typeface="Berlin Sans FB" panose="020E0602020502020306" pitchFamily="34" charset="0"/>
                <a:cs typeface="Arial" panose="020B0604020202020204" pitchFamily="34" charset="0"/>
              </a:rPr>
              <a:t>Teachers:</a:t>
            </a:r>
            <a:br>
              <a:rPr lang="en-AU" sz="2000" dirty="0">
                <a:latin typeface="Berlin Sans FB" panose="020E0602020502020306" pitchFamily="34" charset="0"/>
                <a:cs typeface="Arial" panose="020B0604020202020204" pitchFamily="34" charset="0"/>
              </a:rPr>
            </a:br>
            <a:r>
              <a:rPr lang="en-AU" sz="2000" dirty="0">
                <a:latin typeface="Berlin Sans FB" panose="020E0602020502020306" pitchFamily="34" charset="0"/>
                <a:cs typeface="Arial" panose="020B0604020202020204" pitchFamily="34" charset="0"/>
              </a:rPr>
              <a:t>Bronwyn Howell, Braden Leech and Rebecca Skinner</a:t>
            </a:r>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0" y="0"/>
            <a:ext cx="2494012" cy="1340768"/>
          </a:xfrm>
          <a:prstGeom prst="rect">
            <a:avLst/>
          </a:prstGeom>
        </p:spPr>
      </p:pic>
      <p:pic>
        <p:nvPicPr>
          <p:cNvPr id="1026" name="Picture 2" descr="http://www.ripponleaps.vic.edu.au/images/hea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59563" t="68530"/>
          <a:stretch/>
        </p:blipFill>
        <p:spPr bwMode="auto">
          <a:xfrm>
            <a:off x="0" y="1196752"/>
            <a:ext cx="2733319" cy="388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7788" y="1752060"/>
            <a:ext cx="9145016" cy="7294305"/>
          </a:xfrm>
          <a:prstGeom prst="rect">
            <a:avLst/>
          </a:prstGeom>
          <a:noFill/>
        </p:spPr>
        <p:txBody>
          <a:bodyPr wrap="square" rtlCol="0">
            <a:spAutoFit/>
          </a:bodyPr>
          <a:lstStyle/>
          <a:p>
            <a:r>
              <a:rPr lang="en-AU" sz="2400" b="1" dirty="0">
                <a:latin typeface="+mj-lt"/>
                <a:cs typeface="Arial" panose="020B0604020202020204" pitchFamily="34" charset="0"/>
              </a:rPr>
              <a:t>Literacy</a:t>
            </a:r>
            <a:r>
              <a:rPr lang="en-AU" sz="2000" b="1" dirty="0">
                <a:latin typeface="+mj-lt"/>
                <a:cs typeface="Arial" panose="020B0604020202020204" pitchFamily="34" charset="0"/>
              </a:rPr>
              <a:t> </a:t>
            </a:r>
          </a:p>
          <a:p>
            <a:pPr marL="342900" indent="-342900">
              <a:buFont typeface="Arial" panose="020B0604020202020204" pitchFamily="34" charset="0"/>
              <a:buChar char="•"/>
            </a:pPr>
            <a:r>
              <a:rPr lang="en-AU" sz="2000" b="1" dirty="0">
                <a:latin typeface="+mj-lt"/>
                <a:cs typeface="Arial" panose="020B0604020202020204" pitchFamily="34" charset="0"/>
              </a:rPr>
              <a:t>Literature Circles</a:t>
            </a:r>
          </a:p>
          <a:p>
            <a:pPr marL="342900" indent="-342900">
              <a:buFont typeface="Arial" panose="020B0604020202020204" pitchFamily="34" charset="0"/>
              <a:buChar char="•"/>
            </a:pPr>
            <a:r>
              <a:rPr lang="en-AU" sz="2000" b="1" dirty="0">
                <a:latin typeface="+mj-lt"/>
                <a:cs typeface="Arial" panose="020B0604020202020204" pitchFamily="34" charset="0"/>
              </a:rPr>
              <a:t>Reading comprehension tasks </a:t>
            </a:r>
          </a:p>
          <a:p>
            <a:pPr marL="342900" indent="-342900">
              <a:buFont typeface="Arial" panose="020B0604020202020204" pitchFamily="34" charset="0"/>
              <a:buChar char="•"/>
            </a:pPr>
            <a:r>
              <a:rPr lang="en-AU" sz="2000" b="1" dirty="0">
                <a:latin typeface="+mj-lt"/>
                <a:cs typeface="Arial" panose="020B0604020202020204" pitchFamily="34" charset="0"/>
              </a:rPr>
              <a:t>Spelling</a:t>
            </a:r>
          </a:p>
          <a:p>
            <a:pPr marL="342900" indent="-342900">
              <a:buFont typeface="Arial" panose="020B0604020202020204" pitchFamily="34" charset="0"/>
              <a:buChar char="•"/>
            </a:pPr>
            <a:r>
              <a:rPr lang="en-AU" sz="2000" b="1" dirty="0">
                <a:latin typeface="+mj-lt"/>
                <a:cs typeface="Arial" panose="020B0604020202020204" pitchFamily="34" charset="0"/>
              </a:rPr>
              <a:t>Speaking and listening</a:t>
            </a:r>
          </a:p>
          <a:p>
            <a:pPr marL="342900" indent="-342900">
              <a:buFont typeface="Arial" panose="020B0604020202020204" pitchFamily="34" charset="0"/>
              <a:buChar char="•"/>
            </a:pPr>
            <a:r>
              <a:rPr lang="en-AU" sz="2000" b="1" dirty="0">
                <a:latin typeface="+mj-lt"/>
                <a:cs typeface="Arial" panose="020B0604020202020204" pitchFamily="34" charset="0"/>
              </a:rPr>
              <a:t>Writing</a:t>
            </a:r>
          </a:p>
          <a:p>
            <a:pPr marL="342900" indent="-342900">
              <a:buFont typeface="Arial" panose="020B0604020202020204" pitchFamily="34" charset="0"/>
              <a:buChar char="•"/>
            </a:pPr>
            <a:r>
              <a:rPr lang="en-AU" sz="2000" b="1" dirty="0">
                <a:latin typeface="+mj-lt"/>
                <a:cs typeface="Arial" panose="020B0604020202020204" pitchFamily="34" charset="0"/>
              </a:rPr>
              <a:t>VCOP</a:t>
            </a:r>
          </a:p>
          <a:p>
            <a:pPr marL="342900" indent="-342900">
              <a:buFont typeface="Arial" panose="020B0604020202020204" pitchFamily="34" charset="0"/>
              <a:buChar char="•"/>
            </a:pPr>
            <a:r>
              <a:rPr lang="en-AU" sz="2000" b="1" dirty="0">
                <a:latin typeface="+mj-lt"/>
                <a:cs typeface="Arial" panose="020B0604020202020204" pitchFamily="34" charset="0"/>
              </a:rPr>
              <a:t>Reading Eggs</a:t>
            </a:r>
          </a:p>
          <a:p>
            <a:br>
              <a:rPr lang="en-AU" sz="2000" b="1" dirty="0">
                <a:latin typeface="+mj-lt"/>
                <a:cs typeface="Arial" panose="020B0604020202020204" pitchFamily="34" charset="0"/>
              </a:rPr>
            </a:br>
            <a:r>
              <a:rPr lang="en-AU" sz="2400" b="1" dirty="0">
                <a:latin typeface="+mj-lt"/>
                <a:cs typeface="Arial" panose="020B0604020202020204" pitchFamily="34" charset="0"/>
              </a:rPr>
              <a:t>Numeracy</a:t>
            </a:r>
            <a:endParaRPr lang="en-AU" sz="2000" b="1" dirty="0">
              <a:latin typeface="+mj-lt"/>
              <a:cs typeface="Arial" panose="020B0604020202020204" pitchFamily="34" charset="0"/>
            </a:endParaRPr>
          </a:p>
          <a:p>
            <a:pPr marL="342900" indent="-342900">
              <a:buFont typeface="Arial" panose="020B0604020202020204" pitchFamily="34" charset="0"/>
              <a:buChar char="•"/>
            </a:pPr>
            <a:r>
              <a:rPr lang="en-AU" sz="2000" b="1" dirty="0">
                <a:latin typeface="+mj-lt"/>
                <a:cs typeface="Arial" panose="020B0604020202020204" pitchFamily="34" charset="0"/>
              </a:rPr>
              <a:t>Diagnostic Testing</a:t>
            </a:r>
          </a:p>
          <a:p>
            <a:pPr marL="342900" indent="-342900">
              <a:buFont typeface="Arial" panose="020B0604020202020204" pitchFamily="34" charset="0"/>
              <a:buChar char="•"/>
            </a:pPr>
            <a:r>
              <a:rPr lang="en-AU" sz="2000" b="1" dirty="0">
                <a:latin typeface="+mj-lt"/>
                <a:cs typeface="Arial" panose="020B0604020202020204" pitchFamily="34" charset="0"/>
              </a:rPr>
              <a:t>Groups where we target the acquisition of specific understandings</a:t>
            </a:r>
          </a:p>
          <a:p>
            <a:pPr marL="342900" indent="-342900">
              <a:buFont typeface="Arial" panose="020B0604020202020204" pitchFamily="34" charset="0"/>
              <a:buChar char="•"/>
            </a:pPr>
            <a:r>
              <a:rPr lang="en-AU" sz="2000" b="1" dirty="0">
                <a:latin typeface="+mj-lt"/>
                <a:cs typeface="Arial" panose="020B0604020202020204" pitchFamily="34" charset="0"/>
              </a:rPr>
              <a:t>Class Maths – Rich tasks where we problem solve/investigate in groups</a:t>
            </a:r>
          </a:p>
          <a:p>
            <a:pPr marL="342900" indent="-342900">
              <a:buFont typeface="Arial" panose="020B0604020202020204" pitchFamily="34" charset="0"/>
              <a:buChar char="•"/>
            </a:pPr>
            <a:r>
              <a:rPr lang="en-AU" sz="2000" b="1" dirty="0">
                <a:latin typeface="+mj-lt"/>
                <a:cs typeface="Arial" panose="020B0604020202020204" pitchFamily="34" charset="0"/>
              </a:rPr>
              <a:t>Mathletics</a:t>
            </a:r>
          </a:p>
          <a:p>
            <a:pPr marL="342900" indent="-342900">
              <a:buFont typeface="Arial" panose="020B0604020202020204" pitchFamily="34" charset="0"/>
              <a:buChar char="•"/>
            </a:pPr>
            <a:r>
              <a:rPr lang="en-AU" sz="2000" b="1" dirty="0">
                <a:latin typeface="+mj-lt"/>
                <a:cs typeface="Arial" panose="020B0604020202020204" pitchFamily="34" charset="0"/>
              </a:rPr>
              <a:t>Essential Assessment – Implementation, data focused, enables students to self-reflect and develop skills through “My Numeracy”</a:t>
            </a:r>
            <a:br>
              <a:rPr lang="en-AU" sz="2000" b="1" dirty="0">
                <a:latin typeface="+mj-lt"/>
                <a:cs typeface="Arial" panose="020B0604020202020204" pitchFamily="34" charset="0"/>
              </a:rPr>
            </a:br>
            <a:br>
              <a:rPr lang="en-AU" sz="2000" b="1" dirty="0">
                <a:latin typeface="+mj-lt"/>
                <a:cs typeface="Arial" panose="020B0604020202020204" pitchFamily="34" charset="0"/>
              </a:rPr>
            </a:br>
            <a:br>
              <a:rPr lang="en-AU" sz="2000" b="1" dirty="0">
                <a:latin typeface="+mj-lt"/>
                <a:cs typeface="Arial" panose="020B0604020202020204" pitchFamily="34" charset="0"/>
              </a:rPr>
            </a:br>
            <a:br>
              <a:rPr lang="en-AU" sz="2000" b="1" dirty="0">
                <a:latin typeface="+mj-lt"/>
                <a:cs typeface="Arial" panose="020B0604020202020204" pitchFamily="34" charset="0"/>
              </a:rPr>
            </a:br>
            <a:br>
              <a:rPr lang="en-AU" sz="2000" b="1" dirty="0">
                <a:latin typeface="+mj-lt"/>
                <a:cs typeface="Arial" panose="020B0604020202020204" pitchFamily="34" charset="0"/>
              </a:rPr>
            </a:br>
            <a:br>
              <a:rPr lang="en-AU" sz="2000" b="1" dirty="0">
                <a:latin typeface="+mj-lt"/>
                <a:cs typeface="Arial" panose="020B0604020202020204" pitchFamily="34" charset="0"/>
              </a:rPr>
            </a:br>
            <a:br>
              <a:rPr lang="en-AU" sz="2000" b="1" dirty="0">
                <a:latin typeface="+mj-lt"/>
                <a:cs typeface="Arial" panose="020B0604020202020204" pitchFamily="34" charset="0"/>
              </a:rPr>
            </a:br>
            <a:endParaRPr lang="en-AU" sz="2000" b="1" dirty="0">
              <a:latin typeface="+mj-lt"/>
              <a:cs typeface="Arial" panose="020B0604020202020204" pitchFamily="34" charset="0"/>
            </a:endParaRPr>
          </a:p>
        </p:txBody>
      </p:sp>
      <p:sp>
        <p:nvSpPr>
          <p:cNvPr id="7" name="TextBox 6"/>
          <p:cNvSpPr txBox="1"/>
          <p:nvPr/>
        </p:nvSpPr>
        <p:spPr>
          <a:xfrm>
            <a:off x="2494012" y="385340"/>
            <a:ext cx="7704855" cy="646331"/>
          </a:xfrm>
          <a:prstGeom prst="rect">
            <a:avLst/>
          </a:prstGeom>
          <a:noFill/>
        </p:spPr>
        <p:txBody>
          <a:bodyPr wrap="square" rtlCol="0">
            <a:spAutoFit/>
          </a:bodyPr>
          <a:lstStyle/>
          <a:p>
            <a:pPr algn="ctr"/>
            <a:r>
              <a:rPr lang="en-AU" sz="3600" dirty="0">
                <a:latin typeface="Berlin Sans FB" panose="020E0602020502020306" pitchFamily="34" charset="0"/>
                <a:cs typeface="Arial" panose="020B0604020202020204" pitchFamily="34" charset="0"/>
              </a:rPr>
              <a:t>IN OUR CLASSROOM…</a:t>
            </a:r>
          </a:p>
        </p:txBody>
      </p:sp>
    </p:spTree>
    <p:extLst>
      <p:ext uri="{BB962C8B-B14F-4D97-AF65-F5344CB8AC3E}">
        <p14:creationId xmlns:p14="http://schemas.microsoft.com/office/powerpoint/2010/main" val="416011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0" y="0"/>
            <a:ext cx="2494012" cy="1340768"/>
          </a:xfrm>
          <a:prstGeom prst="rect">
            <a:avLst/>
          </a:prstGeom>
        </p:spPr>
      </p:pic>
      <p:pic>
        <p:nvPicPr>
          <p:cNvPr id="1026" name="Picture 2" descr="http://www.ripponleaps.vic.edu.au/images/hea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59563" t="68530"/>
          <a:stretch/>
        </p:blipFill>
        <p:spPr bwMode="auto">
          <a:xfrm>
            <a:off x="0" y="1196752"/>
            <a:ext cx="2733319" cy="388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7788" y="1769270"/>
            <a:ext cx="9145016" cy="5324535"/>
          </a:xfrm>
          <a:prstGeom prst="rect">
            <a:avLst/>
          </a:prstGeom>
          <a:noFill/>
        </p:spPr>
        <p:txBody>
          <a:bodyPr wrap="square" rtlCol="0">
            <a:spAutoFit/>
          </a:bodyPr>
          <a:lstStyle/>
          <a:p>
            <a:r>
              <a:rPr lang="en-AU" sz="2400" b="1" dirty="0">
                <a:latin typeface="+mj-lt"/>
                <a:cs typeface="Arial" panose="020B0604020202020204" pitchFamily="34" charset="0"/>
              </a:rPr>
              <a:t>Inquiry</a:t>
            </a:r>
          </a:p>
          <a:p>
            <a:endParaRPr lang="en-AU" sz="2000" b="1" dirty="0">
              <a:latin typeface="+mj-lt"/>
              <a:cs typeface="Arial" panose="020B0604020202020204" pitchFamily="34" charset="0"/>
            </a:endParaRPr>
          </a:p>
          <a:p>
            <a:r>
              <a:rPr lang="en-AU" sz="2000" b="1" dirty="0">
                <a:latin typeface="+mj-lt"/>
                <a:cs typeface="Arial" panose="020B0604020202020204" pitchFamily="34" charset="0"/>
              </a:rPr>
              <a:t>Term 1:</a:t>
            </a:r>
          </a:p>
          <a:p>
            <a:r>
              <a:rPr lang="en-AU" b="1" dirty="0">
                <a:latin typeface="+mj-lt"/>
                <a:cs typeface="Arial" panose="020B0604020202020204" pitchFamily="34" charset="0"/>
              </a:rPr>
              <a:t>Adobe Suite – Photoshop, InDesign and Acrobat</a:t>
            </a:r>
          </a:p>
          <a:p>
            <a:r>
              <a:rPr lang="en-AU" b="1" dirty="0">
                <a:latin typeface="+mj-lt"/>
                <a:cs typeface="Arial" panose="020B0604020202020204" pitchFamily="34" charset="0"/>
              </a:rPr>
              <a:t>Light – investigation</a:t>
            </a:r>
          </a:p>
          <a:p>
            <a:r>
              <a:rPr lang="en-AU" b="1" dirty="0">
                <a:latin typeface="+mj-lt"/>
                <a:cs typeface="Arial" panose="020B0604020202020204" pitchFamily="34" charset="0"/>
              </a:rPr>
              <a:t>Living Things – structural and behavioural adaptations </a:t>
            </a:r>
          </a:p>
          <a:p>
            <a:endParaRPr lang="en-AU" sz="2000" b="1" dirty="0">
              <a:latin typeface="+mj-lt"/>
              <a:cs typeface="Arial" panose="020B0604020202020204" pitchFamily="34" charset="0"/>
            </a:endParaRPr>
          </a:p>
          <a:p>
            <a:r>
              <a:rPr lang="en-AU" sz="2000" b="1" dirty="0">
                <a:latin typeface="+mj-lt"/>
                <a:cs typeface="Arial" panose="020B0604020202020204" pitchFamily="34" charset="0"/>
              </a:rPr>
              <a:t>Term 2:</a:t>
            </a:r>
          </a:p>
          <a:p>
            <a:r>
              <a:rPr lang="en-AU" b="1" dirty="0">
                <a:latin typeface="+mj-lt"/>
                <a:cs typeface="Arial" panose="020B0604020202020204" pitchFamily="34" charset="0"/>
              </a:rPr>
              <a:t>Design and Technology: designed solution for an identified problem</a:t>
            </a:r>
          </a:p>
          <a:p>
            <a:endParaRPr lang="en-AU" sz="2000" b="1" dirty="0">
              <a:latin typeface="+mj-lt"/>
              <a:cs typeface="Arial" panose="020B0604020202020204" pitchFamily="34" charset="0"/>
            </a:endParaRPr>
          </a:p>
          <a:p>
            <a:r>
              <a:rPr lang="en-AU" sz="2000" b="1" dirty="0">
                <a:latin typeface="+mj-lt"/>
                <a:cs typeface="Arial" panose="020B0604020202020204" pitchFamily="34" charset="0"/>
              </a:rPr>
              <a:t>Term 3:</a:t>
            </a:r>
          </a:p>
          <a:p>
            <a:r>
              <a:rPr lang="en-AU" b="1" dirty="0">
                <a:latin typeface="+mj-lt"/>
                <a:cs typeface="Arial" panose="020B0604020202020204" pitchFamily="34" charset="0"/>
              </a:rPr>
              <a:t>Australian History – significant events and people</a:t>
            </a:r>
          </a:p>
          <a:p>
            <a:endParaRPr lang="en-AU" sz="2000" b="1" dirty="0">
              <a:latin typeface="+mj-lt"/>
              <a:cs typeface="Arial" panose="020B0604020202020204" pitchFamily="34" charset="0"/>
            </a:endParaRPr>
          </a:p>
          <a:p>
            <a:r>
              <a:rPr lang="en-AU" sz="2000" b="1" dirty="0">
                <a:latin typeface="+mj-lt"/>
                <a:cs typeface="Arial" panose="020B0604020202020204" pitchFamily="34" charset="0"/>
              </a:rPr>
              <a:t>Term 4</a:t>
            </a:r>
          </a:p>
          <a:p>
            <a:r>
              <a:rPr lang="en-AU" b="1" dirty="0">
                <a:latin typeface="+mj-lt"/>
                <a:cs typeface="Arial" panose="020B0604020202020204" pitchFamily="34" charset="0"/>
              </a:rPr>
              <a:t>State of Matter – solids, liquids and gasses</a:t>
            </a:r>
            <a:br>
              <a:rPr lang="en-AU" sz="2400" b="1" dirty="0">
                <a:latin typeface="+mj-lt"/>
                <a:cs typeface="Arial" panose="020B0604020202020204" pitchFamily="34" charset="0"/>
              </a:rPr>
            </a:br>
            <a:br>
              <a:rPr lang="en-AU" sz="2400" b="1" dirty="0">
                <a:latin typeface="+mj-lt"/>
                <a:cs typeface="Arial" panose="020B0604020202020204" pitchFamily="34" charset="0"/>
              </a:rPr>
            </a:br>
            <a:endParaRPr lang="en-AU" sz="2400" b="1" dirty="0">
              <a:latin typeface="+mj-lt"/>
              <a:cs typeface="Arial" panose="020B0604020202020204" pitchFamily="34" charset="0"/>
            </a:endParaRPr>
          </a:p>
        </p:txBody>
      </p:sp>
      <p:sp>
        <p:nvSpPr>
          <p:cNvPr id="7" name="TextBox 6"/>
          <p:cNvSpPr txBox="1"/>
          <p:nvPr/>
        </p:nvSpPr>
        <p:spPr>
          <a:xfrm>
            <a:off x="2494012" y="385340"/>
            <a:ext cx="7704855" cy="646331"/>
          </a:xfrm>
          <a:prstGeom prst="rect">
            <a:avLst/>
          </a:prstGeom>
          <a:noFill/>
        </p:spPr>
        <p:txBody>
          <a:bodyPr wrap="square" rtlCol="0">
            <a:spAutoFit/>
          </a:bodyPr>
          <a:lstStyle/>
          <a:p>
            <a:pPr algn="ctr"/>
            <a:r>
              <a:rPr lang="en-AU" sz="3600" dirty="0">
                <a:latin typeface="Berlin Sans FB" panose="020E0602020502020306" pitchFamily="34" charset="0"/>
                <a:cs typeface="Arial" panose="020B0604020202020204" pitchFamily="34" charset="0"/>
              </a:rPr>
              <a:t>Inquiry</a:t>
            </a:r>
          </a:p>
        </p:txBody>
      </p:sp>
    </p:spTree>
    <p:extLst>
      <p:ext uri="{BB962C8B-B14F-4D97-AF65-F5344CB8AC3E}">
        <p14:creationId xmlns:p14="http://schemas.microsoft.com/office/powerpoint/2010/main" val="125818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0" y="0"/>
            <a:ext cx="2494012" cy="1340768"/>
          </a:xfrm>
          <a:prstGeom prst="rect">
            <a:avLst/>
          </a:prstGeom>
        </p:spPr>
      </p:pic>
      <p:pic>
        <p:nvPicPr>
          <p:cNvPr id="1026" name="Picture 2" descr="http://www.ripponleaps.vic.edu.au/images/hea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59563" t="68530"/>
          <a:stretch/>
        </p:blipFill>
        <p:spPr bwMode="auto">
          <a:xfrm>
            <a:off x="0" y="1196752"/>
            <a:ext cx="2733319" cy="3889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94012" y="572632"/>
            <a:ext cx="7704855" cy="646331"/>
          </a:xfrm>
          <a:prstGeom prst="rect">
            <a:avLst/>
          </a:prstGeom>
          <a:noFill/>
        </p:spPr>
        <p:txBody>
          <a:bodyPr wrap="square" rtlCol="0">
            <a:spAutoFit/>
          </a:bodyPr>
          <a:lstStyle/>
          <a:p>
            <a:pPr algn="ctr"/>
            <a:r>
              <a:rPr lang="en-AU" sz="3600" dirty="0">
                <a:latin typeface="Berlin Sans FB" panose="020E0602020502020306" pitchFamily="34" charset="0"/>
                <a:cs typeface="Arial" panose="020B0604020202020204" pitchFamily="34" charset="0"/>
              </a:rPr>
              <a:t>Home Learning</a:t>
            </a:r>
          </a:p>
        </p:txBody>
      </p:sp>
      <p:sp>
        <p:nvSpPr>
          <p:cNvPr id="3" name="TextBox 2"/>
          <p:cNvSpPr txBox="1"/>
          <p:nvPr/>
        </p:nvSpPr>
        <p:spPr>
          <a:xfrm>
            <a:off x="1310277" y="1843083"/>
            <a:ext cx="8568952" cy="4893647"/>
          </a:xfrm>
          <a:prstGeom prst="rect">
            <a:avLst/>
          </a:prstGeom>
          <a:noFill/>
        </p:spPr>
        <p:txBody>
          <a:bodyPr wrap="square" rtlCol="0">
            <a:spAutoFit/>
          </a:bodyPr>
          <a:lstStyle/>
          <a:p>
            <a:r>
              <a:rPr lang="en-AU" sz="2400" b="1" dirty="0">
                <a:latin typeface="Arial" panose="020B0604020202020204" pitchFamily="34" charset="0"/>
                <a:cs typeface="Arial" panose="020B0604020202020204" pitchFamily="34" charset="0"/>
              </a:rPr>
              <a:t>Literacy</a:t>
            </a:r>
          </a:p>
          <a:p>
            <a:r>
              <a:rPr lang="en-AU" sz="2000" dirty="0">
                <a:latin typeface="Arial" panose="020B0604020202020204" pitchFamily="34" charset="0"/>
                <a:cs typeface="Arial" panose="020B0604020202020204" pitchFamily="34" charset="0"/>
              </a:rPr>
              <a:t>Reading – 15mins a day (a fabulous switching off tool for the brain)</a:t>
            </a:r>
          </a:p>
          <a:p>
            <a:r>
              <a:rPr lang="en-AU" sz="2000" dirty="0">
                <a:latin typeface="Arial" panose="020B0604020202020204" pitchFamily="34" charset="0"/>
                <a:cs typeface="Arial" panose="020B0604020202020204" pitchFamily="34" charset="0"/>
              </a:rPr>
              <a:t>Discussing themes and character motivation in books and movies</a:t>
            </a:r>
          </a:p>
          <a:p>
            <a:endParaRPr lang="en-AU" sz="2000" b="1" dirty="0">
              <a:latin typeface="Arial" panose="020B0604020202020204" pitchFamily="34" charset="0"/>
              <a:cs typeface="Arial" panose="020B0604020202020204" pitchFamily="34" charset="0"/>
            </a:endParaRPr>
          </a:p>
          <a:p>
            <a:r>
              <a:rPr lang="en-AU" sz="2400" b="1" dirty="0">
                <a:latin typeface="Arial" panose="020B0604020202020204" pitchFamily="34" charset="0"/>
                <a:cs typeface="Arial" panose="020B0604020202020204" pitchFamily="34" charset="0"/>
              </a:rPr>
              <a:t>Maths</a:t>
            </a:r>
          </a:p>
          <a:p>
            <a:r>
              <a:rPr lang="en-AU" sz="2000" dirty="0">
                <a:latin typeface="Arial" panose="020B0604020202020204" pitchFamily="34" charset="0"/>
                <a:cs typeface="Arial" panose="020B0604020202020204" pitchFamily="34" charset="0"/>
              </a:rPr>
              <a:t>If Travelling </a:t>
            </a:r>
            <a:r>
              <a:rPr lang="en-AU" sz="2000" b="1" dirty="0">
                <a:latin typeface="Arial" panose="020B0604020202020204" pitchFamily="34" charset="0"/>
                <a:cs typeface="Arial" panose="020B0604020202020204" pitchFamily="34" charset="0"/>
              </a:rPr>
              <a:t>– </a:t>
            </a:r>
            <a:r>
              <a:rPr lang="en-AU" sz="2000" dirty="0">
                <a:latin typeface="Arial" panose="020B0604020202020204" pitchFamily="34" charset="0"/>
                <a:cs typeface="Arial" panose="020B0604020202020204" pitchFamily="34" charset="0"/>
              </a:rPr>
              <a:t>discuss time, currency exchange, look at maps</a:t>
            </a:r>
          </a:p>
          <a:p>
            <a:r>
              <a:rPr lang="en-AU" sz="2000" dirty="0">
                <a:latin typeface="Arial" panose="020B0604020202020204" pitchFamily="34" charset="0"/>
                <a:cs typeface="Arial" panose="020B0604020202020204" pitchFamily="34" charset="0"/>
              </a:rPr>
              <a:t>Budgeting/manage  money, mapping, converting measurements when cooking, handy/practical problem solving, time </a:t>
            </a:r>
          </a:p>
          <a:p>
            <a:endParaRPr lang="en-AU" sz="2000" b="1" dirty="0">
              <a:latin typeface="Arial" panose="020B0604020202020204" pitchFamily="34" charset="0"/>
              <a:cs typeface="Arial" panose="020B0604020202020204" pitchFamily="34" charset="0"/>
            </a:endParaRPr>
          </a:p>
          <a:p>
            <a:r>
              <a:rPr lang="en-AU" sz="2400" b="1" dirty="0">
                <a:latin typeface="Arial" panose="020B0604020202020204" pitchFamily="34" charset="0"/>
                <a:cs typeface="Arial" panose="020B0604020202020204" pitchFamily="34" charset="0"/>
              </a:rPr>
              <a:t>Inquiry </a:t>
            </a:r>
          </a:p>
          <a:p>
            <a:r>
              <a:rPr lang="en-AU" sz="2000" dirty="0">
                <a:latin typeface="Arial" panose="020B0604020202020204" pitchFamily="34" charset="0"/>
                <a:cs typeface="Arial" panose="020B0604020202020204" pitchFamily="34" charset="0"/>
              </a:rPr>
              <a:t>Unpacking and discussing, sharing your expertise</a:t>
            </a:r>
          </a:p>
          <a:p>
            <a:endParaRPr lang="en-AU" sz="2000" b="1" dirty="0">
              <a:latin typeface="Arial" panose="020B0604020202020204" pitchFamily="34" charset="0"/>
              <a:cs typeface="Arial" panose="020B0604020202020204" pitchFamily="34" charset="0"/>
            </a:endParaRPr>
          </a:p>
          <a:p>
            <a:r>
              <a:rPr lang="en-AU" sz="2000" b="1" dirty="0">
                <a:latin typeface="Arial" panose="020B0604020202020204" pitchFamily="34" charset="0"/>
                <a:cs typeface="Arial" panose="020B0604020202020204" pitchFamily="34" charset="0"/>
              </a:rPr>
              <a:t>N.B. </a:t>
            </a:r>
            <a:r>
              <a:rPr lang="en-AU" sz="2000" dirty="0">
                <a:latin typeface="Arial" panose="020B0604020202020204" pitchFamily="34" charset="0"/>
                <a:cs typeface="Arial" panose="020B0604020202020204" pitchFamily="34" charset="0"/>
              </a:rPr>
              <a:t>Extension of classroom activities, that students would like to investigate further is promoted e.g. Development of a prototype</a:t>
            </a:r>
          </a:p>
          <a:p>
            <a:endParaRPr lang="en-A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50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0" y="0"/>
            <a:ext cx="2494012" cy="1340768"/>
          </a:xfrm>
          <a:prstGeom prst="rect">
            <a:avLst/>
          </a:prstGeom>
        </p:spPr>
      </p:pic>
      <p:pic>
        <p:nvPicPr>
          <p:cNvPr id="1026" name="Picture 2" descr="http://www.ripponleaps.vic.edu.au/images/hea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59563" t="68530"/>
          <a:stretch/>
        </p:blipFill>
        <p:spPr bwMode="auto">
          <a:xfrm>
            <a:off x="0" y="1196752"/>
            <a:ext cx="2733319" cy="3889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94012" y="572632"/>
            <a:ext cx="7704855" cy="646331"/>
          </a:xfrm>
          <a:prstGeom prst="rect">
            <a:avLst/>
          </a:prstGeom>
          <a:noFill/>
        </p:spPr>
        <p:txBody>
          <a:bodyPr wrap="square" rtlCol="0">
            <a:spAutoFit/>
          </a:bodyPr>
          <a:lstStyle/>
          <a:p>
            <a:pPr algn="ctr"/>
            <a:r>
              <a:rPr lang="en-AU" sz="3600" dirty="0">
                <a:latin typeface="Berlin Sans FB" panose="020E0602020502020306" pitchFamily="34" charset="0"/>
                <a:cs typeface="Arial" panose="020B0604020202020204" pitchFamily="34" charset="0"/>
              </a:rPr>
              <a:t>Extra Reminders</a:t>
            </a:r>
          </a:p>
        </p:txBody>
      </p:sp>
      <p:sp>
        <p:nvSpPr>
          <p:cNvPr id="3" name="TextBox 2"/>
          <p:cNvSpPr txBox="1"/>
          <p:nvPr/>
        </p:nvSpPr>
        <p:spPr>
          <a:xfrm>
            <a:off x="1053852" y="1585670"/>
            <a:ext cx="8856984" cy="4801314"/>
          </a:xfrm>
          <a:prstGeom prst="rect">
            <a:avLst/>
          </a:prstGeom>
          <a:noFill/>
        </p:spPr>
        <p:txBody>
          <a:bodyPr wrap="square" rtlCol="0">
            <a:spAutoFit/>
          </a:bodyPr>
          <a:lstStyle/>
          <a:p>
            <a:r>
              <a:rPr lang="en-AU" b="1" u="sng" dirty="0">
                <a:latin typeface="Arial" panose="020B0604020202020204" pitchFamily="34" charset="0"/>
                <a:cs typeface="Arial" panose="020B0604020202020204" pitchFamily="34" charset="0"/>
              </a:rPr>
              <a:t>Attendance: </a:t>
            </a:r>
            <a:r>
              <a:rPr lang="en-AU" dirty="0">
                <a:latin typeface="Arial" panose="020B0604020202020204" pitchFamily="34" charset="0"/>
                <a:cs typeface="Arial" panose="020B0604020202020204" pitchFamily="34" charset="0"/>
              </a:rPr>
              <a:t>If your child is to be absent or late you need to inform us ASAP. By calling the office, School Bag App, School Website. Next term: This will be able to be done via Compass (more information to come)</a:t>
            </a:r>
          </a:p>
          <a:p>
            <a:r>
              <a:rPr lang="en-AU" dirty="0">
                <a:latin typeface="Arial" panose="020B0604020202020204" pitchFamily="34" charset="0"/>
                <a:cs typeface="Arial" panose="020B0604020202020204" pitchFamily="34" charset="0"/>
              </a:rPr>
              <a:t>.</a:t>
            </a:r>
          </a:p>
          <a:p>
            <a:r>
              <a:rPr lang="en-AU" b="1" u="sng" dirty="0">
                <a:latin typeface="Arial" panose="020B0604020202020204" pitchFamily="34" charset="0"/>
                <a:cs typeface="Arial" panose="020B0604020202020204" pitchFamily="34" charset="0"/>
              </a:rPr>
              <a:t>Technology Protocols: </a:t>
            </a:r>
            <a:r>
              <a:rPr lang="en-AU" dirty="0">
                <a:latin typeface="Arial" panose="020B0604020202020204" pitchFamily="34" charset="0"/>
                <a:cs typeface="Arial" panose="020B0604020202020204" pitchFamily="34" charset="0"/>
              </a:rPr>
              <a:t>The agreement was signed at the start of the year. Simply students need to adhere to this.</a:t>
            </a:r>
          </a:p>
          <a:p>
            <a:endParaRPr lang="en-AU" sz="1600" dirty="0">
              <a:latin typeface="Arial" panose="020B0604020202020204" pitchFamily="34" charset="0"/>
              <a:cs typeface="Arial" panose="020B0604020202020204" pitchFamily="34" charset="0"/>
            </a:endParaRPr>
          </a:p>
          <a:p>
            <a:r>
              <a:rPr lang="en-AU" b="1" u="sng" dirty="0">
                <a:latin typeface="Arial" panose="020B0604020202020204" pitchFamily="34" charset="0"/>
                <a:cs typeface="Arial" panose="020B0604020202020204" pitchFamily="34" charset="0"/>
              </a:rPr>
              <a:t>Blogs: </a:t>
            </a:r>
            <a:r>
              <a:rPr lang="en-AU" dirty="0">
                <a:latin typeface="Arial" panose="020B0604020202020204" pitchFamily="34" charset="0"/>
                <a:cs typeface="Arial" panose="020B0604020202020204" pitchFamily="34" charset="0"/>
              </a:rPr>
              <a:t>Fortnightly on the Ripponlea website.</a:t>
            </a:r>
          </a:p>
          <a:p>
            <a:endParaRPr lang="en-AU" sz="1600" dirty="0">
              <a:latin typeface="Arial" panose="020B0604020202020204" pitchFamily="34" charset="0"/>
              <a:cs typeface="Arial" panose="020B0604020202020204" pitchFamily="34" charset="0"/>
            </a:endParaRPr>
          </a:p>
          <a:p>
            <a:r>
              <a:rPr lang="en-AU" b="1" u="sng" dirty="0">
                <a:latin typeface="Arial" panose="020B0604020202020204" pitchFamily="34" charset="0"/>
                <a:cs typeface="Arial" panose="020B0604020202020204" pitchFamily="34" charset="0"/>
              </a:rPr>
              <a:t>Newsletter: </a:t>
            </a:r>
            <a:r>
              <a:rPr lang="en-AU" dirty="0">
                <a:latin typeface="Arial" panose="020B0604020202020204" pitchFamily="34" charset="0"/>
                <a:cs typeface="Arial" panose="020B0604020202020204" pitchFamily="34" charset="0"/>
              </a:rPr>
              <a:t>Comes out Fortnightly.</a:t>
            </a:r>
          </a:p>
          <a:p>
            <a:endParaRPr lang="en-AU" sz="1600" dirty="0">
              <a:latin typeface="Arial" panose="020B0604020202020204" pitchFamily="34" charset="0"/>
              <a:cs typeface="Arial" panose="020B0604020202020204" pitchFamily="34" charset="0"/>
            </a:endParaRPr>
          </a:p>
          <a:p>
            <a:r>
              <a:rPr lang="en-AU" b="1" u="sng" dirty="0">
                <a:latin typeface="Arial" panose="020B0604020202020204" pitchFamily="34" charset="0"/>
                <a:cs typeface="Arial" panose="020B0604020202020204" pitchFamily="34" charset="0"/>
              </a:rPr>
              <a:t>Seesaw: </a:t>
            </a:r>
            <a:r>
              <a:rPr lang="en-AU" dirty="0">
                <a:latin typeface="Arial" panose="020B0604020202020204" pitchFamily="34" charset="0"/>
                <a:cs typeface="Arial" panose="020B0604020202020204" pitchFamily="34" charset="0"/>
              </a:rPr>
              <a:t>A digital version of our Portfolio which often may include photos of class activities.</a:t>
            </a:r>
          </a:p>
          <a:p>
            <a:endParaRPr lang="en-AU" sz="1600" dirty="0">
              <a:latin typeface="Arial" panose="020B0604020202020204" pitchFamily="34" charset="0"/>
              <a:cs typeface="Arial" panose="020B0604020202020204" pitchFamily="34" charset="0"/>
            </a:endParaRPr>
          </a:p>
          <a:p>
            <a:r>
              <a:rPr lang="en-AU" b="1" u="sng" dirty="0">
                <a:latin typeface="Arial" panose="020B0604020202020204" pitchFamily="34" charset="0"/>
                <a:cs typeface="Arial" panose="020B0604020202020204" pitchFamily="34" charset="0"/>
              </a:rPr>
              <a:t>Camp: </a:t>
            </a:r>
          </a:p>
          <a:p>
            <a:pPr marL="285750" indent="-285750">
              <a:buFont typeface="Arial" panose="020B0604020202020204" pitchFamily="34" charset="0"/>
              <a:buChar char="•"/>
            </a:pPr>
            <a:r>
              <a:rPr lang="en-AU" dirty="0" err="1">
                <a:latin typeface="Arial" panose="020B0604020202020204" pitchFamily="34" charset="0"/>
                <a:cs typeface="Arial" panose="020B0604020202020204" pitchFamily="34" charset="0"/>
              </a:rPr>
              <a:t>Manyung</a:t>
            </a:r>
            <a:r>
              <a:rPr lang="en-AU" dirty="0">
                <a:latin typeface="Arial" panose="020B0604020202020204" pitchFamily="34" charset="0"/>
                <a:cs typeface="Arial" panose="020B0604020202020204" pitchFamily="34" charset="0"/>
              </a:rPr>
              <a:t> 2018  13</a:t>
            </a:r>
            <a:r>
              <a:rPr lang="en-AU" baseline="30000" dirty="0">
                <a:latin typeface="Arial" panose="020B0604020202020204" pitchFamily="34" charset="0"/>
                <a:cs typeface="Arial" panose="020B0604020202020204" pitchFamily="34" charset="0"/>
              </a:rPr>
              <a:t>th</a:t>
            </a:r>
            <a:r>
              <a:rPr lang="en-AU" dirty="0">
                <a:latin typeface="Arial" panose="020B0604020202020204" pitchFamily="34" charset="0"/>
                <a:cs typeface="Arial" panose="020B0604020202020204" pitchFamily="34" charset="0"/>
              </a:rPr>
              <a:t> – 15</a:t>
            </a:r>
            <a:r>
              <a:rPr lang="en-AU" baseline="30000" dirty="0">
                <a:latin typeface="Arial" panose="020B0604020202020204" pitchFamily="34" charset="0"/>
                <a:cs typeface="Arial" panose="020B0604020202020204" pitchFamily="34" charset="0"/>
              </a:rPr>
              <a:t>th</a:t>
            </a:r>
            <a:r>
              <a:rPr lang="en-AU" dirty="0">
                <a:latin typeface="Arial" panose="020B0604020202020204" pitchFamily="34" charset="0"/>
                <a:cs typeface="Arial" panose="020B0604020202020204" pitchFamily="34" charset="0"/>
              </a:rPr>
              <a:t> August </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Canberra 2019  29</a:t>
            </a:r>
            <a:r>
              <a:rPr lang="en-AU" baseline="30000" dirty="0">
                <a:latin typeface="Arial" panose="020B0604020202020204" pitchFamily="34" charset="0"/>
                <a:cs typeface="Arial" panose="020B0604020202020204" pitchFamily="34" charset="0"/>
              </a:rPr>
              <a:t>th</a:t>
            </a:r>
            <a:r>
              <a:rPr lang="en-AU" dirty="0">
                <a:latin typeface="Arial" panose="020B0604020202020204" pitchFamily="34" charset="0"/>
                <a:cs typeface="Arial" panose="020B0604020202020204" pitchFamily="34" charset="0"/>
              </a:rPr>
              <a:t> April – 3</a:t>
            </a:r>
            <a:r>
              <a:rPr lang="en-AU" baseline="30000" dirty="0">
                <a:latin typeface="Arial" panose="020B0604020202020204" pitchFamily="34" charset="0"/>
                <a:cs typeface="Arial" panose="020B0604020202020204" pitchFamily="34" charset="0"/>
              </a:rPr>
              <a:t>rd</a:t>
            </a:r>
            <a:r>
              <a:rPr lang="en-AU" dirty="0">
                <a:latin typeface="Arial" panose="020B0604020202020204" pitchFamily="34" charset="0"/>
                <a:cs typeface="Arial" panose="020B0604020202020204" pitchFamily="34" charset="0"/>
              </a:rPr>
              <a:t> May (second week of Term 2)</a:t>
            </a:r>
          </a:p>
        </p:txBody>
      </p:sp>
    </p:spTree>
    <p:extLst>
      <p:ext uri="{BB962C8B-B14F-4D97-AF65-F5344CB8AC3E}">
        <p14:creationId xmlns:p14="http://schemas.microsoft.com/office/powerpoint/2010/main" val="215771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0" y="0"/>
            <a:ext cx="2494012" cy="1340768"/>
          </a:xfrm>
          <a:prstGeom prst="rect">
            <a:avLst/>
          </a:prstGeom>
        </p:spPr>
      </p:pic>
      <p:pic>
        <p:nvPicPr>
          <p:cNvPr id="1026" name="Picture 2" descr="http://www.ripponleaps.vic.edu.au/images/hea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59563" t="68530"/>
          <a:stretch/>
        </p:blipFill>
        <p:spPr bwMode="auto">
          <a:xfrm>
            <a:off x="0" y="1196752"/>
            <a:ext cx="2733319" cy="3889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94012" y="2204864"/>
            <a:ext cx="7704856" cy="3046988"/>
          </a:xfrm>
          <a:prstGeom prst="rect">
            <a:avLst/>
          </a:prstGeom>
          <a:noFill/>
        </p:spPr>
        <p:txBody>
          <a:bodyPr wrap="square" rtlCol="0">
            <a:spAutoFit/>
          </a:bodyPr>
          <a:lstStyle/>
          <a:p>
            <a:pPr algn="ctr"/>
            <a:r>
              <a:rPr lang="en-AU" sz="3200" b="1" dirty="0">
                <a:latin typeface="Arial" panose="020B0604020202020204" pitchFamily="34" charset="0"/>
                <a:cs typeface="Arial" panose="020B0604020202020204" pitchFamily="34" charset="0"/>
              </a:rPr>
              <a:t>Thanks for coming, we appreciate your continual support.</a:t>
            </a:r>
          </a:p>
          <a:p>
            <a:pPr algn="ctr"/>
            <a:endParaRPr lang="en-AU" sz="3200" b="1" dirty="0">
              <a:latin typeface="Arial" panose="020B0604020202020204" pitchFamily="34" charset="0"/>
              <a:cs typeface="Arial" panose="020B0604020202020204" pitchFamily="34" charset="0"/>
            </a:endParaRPr>
          </a:p>
          <a:p>
            <a:pPr algn="ctr"/>
            <a:endParaRPr lang="en-AU" sz="3200" b="1" dirty="0">
              <a:latin typeface="Arial" panose="020B0604020202020204" pitchFamily="34" charset="0"/>
              <a:cs typeface="Arial" panose="020B0604020202020204" pitchFamily="34" charset="0"/>
            </a:endParaRPr>
          </a:p>
          <a:p>
            <a:pPr algn="ctr"/>
            <a:endParaRPr lang="en-AU" sz="3200" b="1" dirty="0">
              <a:latin typeface="Arial" panose="020B0604020202020204" pitchFamily="34" charset="0"/>
              <a:cs typeface="Arial" panose="020B0604020202020204" pitchFamily="34" charset="0"/>
            </a:endParaRPr>
          </a:p>
          <a:p>
            <a:pPr algn="ctr"/>
            <a:r>
              <a:rPr lang="en-AU" sz="3200" b="1" dirty="0" err="1">
                <a:latin typeface="Arial" panose="020B0604020202020204" pitchFamily="34" charset="0"/>
                <a:cs typeface="Arial" panose="020B0604020202020204" pitchFamily="34" charset="0"/>
              </a:rPr>
              <a:t>Bron</a:t>
            </a:r>
            <a:r>
              <a:rPr lang="en-AU" sz="3200" b="1" dirty="0">
                <a:latin typeface="Arial" panose="020B0604020202020204" pitchFamily="34" charset="0"/>
                <a:cs typeface="Arial" panose="020B0604020202020204" pitchFamily="34" charset="0"/>
              </a:rPr>
              <a:t>, Rebecca and Braden</a:t>
            </a:r>
          </a:p>
        </p:txBody>
      </p:sp>
    </p:spTree>
    <p:extLst>
      <p:ext uri="{BB962C8B-B14F-4D97-AF65-F5344CB8AC3E}">
        <p14:creationId xmlns:p14="http://schemas.microsoft.com/office/powerpoint/2010/main" val="50836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92" y="3097220"/>
            <a:ext cx="11660168" cy="1320800"/>
          </a:xfrm>
        </p:spPr>
        <p:txBody>
          <a:bodyPr>
            <a:normAutofit fontScale="90000"/>
          </a:bodyPr>
          <a:lstStyle/>
          <a:p>
            <a:br>
              <a:rPr lang="en-US" sz="6000" dirty="0"/>
            </a:br>
            <a:br>
              <a:rPr lang="en-US" sz="6000" dirty="0"/>
            </a:br>
            <a:br>
              <a:rPr lang="en-US" sz="6000" dirty="0"/>
            </a:br>
            <a:br>
              <a:rPr lang="en-US" sz="6000" dirty="0"/>
            </a:br>
            <a:br>
              <a:rPr lang="en-US" sz="6000" dirty="0"/>
            </a:br>
            <a:r>
              <a:rPr lang="en-US" sz="6000" dirty="0"/>
              <a:t>       </a:t>
            </a:r>
          </a:p>
        </p:txBody>
      </p:sp>
      <p:pic>
        <p:nvPicPr>
          <p:cNvPr id="6" name="Picture 5"/>
          <p:cNvPicPr/>
          <p:nvPr/>
        </p:nvPicPr>
        <p:blipFill>
          <a:blip r:embed="rId3"/>
          <a:stretch>
            <a:fillRect/>
          </a:stretch>
        </p:blipFill>
        <p:spPr>
          <a:xfrm>
            <a:off x="0" y="0"/>
            <a:ext cx="2494012" cy="1340768"/>
          </a:xfrm>
          <a:prstGeom prst="rect">
            <a:avLst/>
          </a:prstGeom>
        </p:spPr>
      </p:pic>
      <p:pic>
        <p:nvPicPr>
          <p:cNvPr id="1026" name="Picture 2" descr="http://www.ripponleaps.vic.edu.au/images/hea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59563" t="68530"/>
          <a:stretch/>
        </p:blipFill>
        <p:spPr bwMode="auto">
          <a:xfrm>
            <a:off x="0" y="1196752"/>
            <a:ext cx="2733319" cy="388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976" y="2525194"/>
            <a:ext cx="6132046" cy="3785652"/>
          </a:xfrm>
          <a:prstGeom prst="rect">
            <a:avLst/>
          </a:prstGeom>
          <a:noFill/>
        </p:spPr>
        <p:txBody>
          <a:bodyPr wrap="square" rtlCol="0">
            <a:spAutoFit/>
          </a:bodyPr>
          <a:lstStyle/>
          <a:p>
            <a:r>
              <a:rPr lang="en-AU" sz="2400" dirty="0"/>
              <a:t>Our school values reflect we are a learning community where in partnership, we can learn from each other and respond to change.</a:t>
            </a:r>
          </a:p>
          <a:p>
            <a:br>
              <a:rPr lang="en-AU" sz="2400" dirty="0"/>
            </a:br>
            <a:r>
              <a:rPr lang="en-AU" sz="2400" dirty="0"/>
              <a:t>At the beginning of each school year, students spend time with their teacher to discuss and define what the School Values mean.</a:t>
            </a:r>
          </a:p>
          <a:p>
            <a:pPr algn="ctr"/>
            <a:endParaRPr lang="en-AU" sz="2400" b="1" dirty="0">
              <a:latin typeface="Arial" panose="020B0604020202020204" pitchFamily="34" charset="0"/>
              <a:cs typeface="Arial" panose="020B0604020202020204" pitchFamily="34" charset="0"/>
            </a:endParaRPr>
          </a:p>
        </p:txBody>
      </p:sp>
      <p:sp>
        <p:nvSpPr>
          <p:cNvPr id="7" name="TextBox 6"/>
          <p:cNvSpPr txBox="1"/>
          <p:nvPr/>
        </p:nvSpPr>
        <p:spPr>
          <a:xfrm>
            <a:off x="2733319" y="846275"/>
            <a:ext cx="7056784" cy="769441"/>
          </a:xfrm>
          <a:prstGeom prst="rect">
            <a:avLst/>
          </a:prstGeom>
          <a:noFill/>
        </p:spPr>
        <p:txBody>
          <a:bodyPr wrap="square" rtlCol="0">
            <a:spAutoFit/>
          </a:bodyPr>
          <a:lstStyle/>
          <a:p>
            <a:pPr algn="ctr"/>
            <a:r>
              <a:rPr lang="en-AU" sz="4400" dirty="0">
                <a:latin typeface="Berlin Sans FB" panose="020E0602020502020306" pitchFamily="34" charset="0"/>
                <a:cs typeface="Arial" panose="020B0604020202020204" pitchFamily="34" charset="0"/>
              </a:rPr>
              <a:t>OUR SCHOOL VALUES</a:t>
            </a:r>
          </a:p>
        </p:txBody>
      </p:sp>
      <p:pic>
        <p:nvPicPr>
          <p:cNvPr id="2050" name="Picture 2" descr="http://www.ripponleaps.vic.edu.au/images/services/25_Values_forweb.jpg"/>
          <p:cNvPicPr>
            <a:picLocks noChangeAspect="1" noChangeArrowheads="1"/>
          </p:cNvPicPr>
          <p:nvPr/>
        </p:nvPicPr>
        <p:blipFill rotWithShape="1">
          <a:blip r:embed="rId5">
            <a:extLst>
              <a:ext uri="{28A0092B-C50C-407E-A947-70E740481C1C}">
                <a14:useLocalDpi xmlns:a14="http://schemas.microsoft.com/office/drawing/2010/main" val="0"/>
              </a:ext>
            </a:extLst>
          </a:blip>
          <a:srcRect l="8031" t="3408" r="9743" b="17105"/>
          <a:stretch/>
        </p:blipFill>
        <p:spPr bwMode="auto">
          <a:xfrm>
            <a:off x="0" y="2276872"/>
            <a:ext cx="6048673" cy="3888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36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0" y="0"/>
            <a:ext cx="2494012" cy="1340768"/>
          </a:xfrm>
          <a:prstGeom prst="rect">
            <a:avLst/>
          </a:prstGeom>
        </p:spPr>
      </p:pic>
      <p:pic>
        <p:nvPicPr>
          <p:cNvPr id="1026" name="Picture 2" descr="http://www.ripponleaps.vic.edu.au/images/hea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59563" t="68530"/>
          <a:stretch/>
        </p:blipFill>
        <p:spPr bwMode="auto">
          <a:xfrm>
            <a:off x="0" y="1196752"/>
            <a:ext cx="2733319" cy="388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7788" y="2204864"/>
            <a:ext cx="9145016" cy="461665"/>
          </a:xfrm>
          <a:prstGeom prst="rect">
            <a:avLst/>
          </a:prstGeom>
          <a:noFill/>
        </p:spPr>
        <p:txBody>
          <a:bodyPr wrap="square" rtlCol="0">
            <a:spAutoFit/>
          </a:bodyPr>
          <a:lstStyle/>
          <a:p>
            <a:r>
              <a:rPr lang="en-AU" sz="2400" b="1" dirty="0">
                <a:latin typeface="Arial" panose="020B0604020202020204" pitchFamily="34" charset="0"/>
                <a:cs typeface="Arial" panose="020B0604020202020204" pitchFamily="34" charset="0"/>
              </a:rPr>
              <a:t>.</a:t>
            </a:r>
          </a:p>
        </p:txBody>
      </p:sp>
      <p:sp>
        <p:nvSpPr>
          <p:cNvPr id="7" name="TextBox 6"/>
          <p:cNvSpPr txBox="1"/>
          <p:nvPr/>
        </p:nvSpPr>
        <p:spPr>
          <a:xfrm>
            <a:off x="2751839" y="966581"/>
            <a:ext cx="7704855" cy="646331"/>
          </a:xfrm>
          <a:prstGeom prst="rect">
            <a:avLst/>
          </a:prstGeom>
          <a:noFill/>
        </p:spPr>
        <p:txBody>
          <a:bodyPr wrap="square" rtlCol="0">
            <a:spAutoFit/>
          </a:bodyPr>
          <a:lstStyle/>
          <a:p>
            <a:pPr algn="ctr"/>
            <a:r>
              <a:rPr lang="en-AU" sz="3600" dirty="0">
                <a:latin typeface="Berlin Sans FB" panose="020E0602020502020306" pitchFamily="34" charset="0"/>
                <a:cs typeface="Arial" panose="020B0604020202020204" pitchFamily="34" charset="0"/>
              </a:rPr>
              <a:t>OUR DAY AT RPS</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9068" t="18571" r="28671" b="24130"/>
          <a:stretch/>
        </p:blipFill>
        <p:spPr>
          <a:xfrm>
            <a:off x="909836" y="1814245"/>
            <a:ext cx="7992888" cy="4927123"/>
          </a:xfrm>
          <a:prstGeom prst="rect">
            <a:avLst/>
          </a:prstGeom>
        </p:spPr>
      </p:pic>
    </p:spTree>
    <p:extLst>
      <p:ext uri="{BB962C8B-B14F-4D97-AF65-F5344CB8AC3E}">
        <p14:creationId xmlns:p14="http://schemas.microsoft.com/office/powerpoint/2010/main" val="71003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92" y="3097220"/>
            <a:ext cx="11660168" cy="1320800"/>
          </a:xfrm>
        </p:spPr>
        <p:txBody>
          <a:bodyPr>
            <a:normAutofit fontScale="90000"/>
          </a:bodyPr>
          <a:lstStyle/>
          <a:p>
            <a:br>
              <a:rPr lang="en-US" sz="6000" dirty="0"/>
            </a:br>
            <a:br>
              <a:rPr lang="en-US" sz="6000" dirty="0"/>
            </a:br>
            <a:br>
              <a:rPr lang="en-US" sz="6000" dirty="0"/>
            </a:br>
            <a:br>
              <a:rPr lang="en-US" sz="6000" dirty="0"/>
            </a:br>
            <a:br>
              <a:rPr lang="en-US" sz="6000" dirty="0"/>
            </a:br>
            <a:r>
              <a:rPr lang="en-US" sz="6000" dirty="0"/>
              <a:t>       </a:t>
            </a:r>
          </a:p>
        </p:txBody>
      </p:sp>
      <p:pic>
        <p:nvPicPr>
          <p:cNvPr id="6" name="Picture 5"/>
          <p:cNvPicPr/>
          <p:nvPr/>
        </p:nvPicPr>
        <p:blipFill>
          <a:blip r:embed="rId3"/>
          <a:stretch>
            <a:fillRect/>
          </a:stretch>
        </p:blipFill>
        <p:spPr>
          <a:xfrm>
            <a:off x="0" y="0"/>
            <a:ext cx="2494012" cy="1340768"/>
          </a:xfrm>
          <a:prstGeom prst="rect">
            <a:avLst/>
          </a:prstGeom>
        </p:spPr>
      </p:pic>
      <p:pic>
        <p:nvPicPr>
          <p:cNvPr id="1026" name="Picture 2" descr="http://www.ripponleaps.vic.edu.au/images/hea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59563" t="68530"/>
          <a:stretch/>
        </p:blipFill>
        <p:spPr bwMode="auto">
          <a:xfrm>
            <a:off x="0" y="1196752"/>
            <a:ext cx="2733319" cy="388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7788" y="2204864"/>
            <a:ext cx="9145016" cy="3416320"/>
          </a:xfrm>
          <a:prstGeom prst="rect">
            <a:avLst/>
          </a:prstGeom>
          <a:noFill/>
        </p:spPr>
        <p:txBody>
          <a:bodyPr wrap="square" rtlCol="0">
            <a:spAutoFit/>
          </a:bodyPr>
          <a:lstStyle/>
          <a:p>
            <a:r>
              <a:rPr lang="en-AU" sz="2400" dirty="0"/>
              <a:t>An important feature of our approach to learning at Ripponlea is the way we have designed our flexible learning spaces to create vibrant, welcoming and supportive environments that are </a:t>
            </a:r>
            <a:r>
              <a:rPr lang="en-AU" sz="2400" b="1" i="1" dirty="0"/>
              <a:t>flexible to the learning needs of our students</a:t>
            </a:r>
            <a:r>
              <a:rPr lang="en-AU" sz="2400" dirty="0"/>
              <a:t>.</a:t>
            </a:r>
          </a:p>
          <a:p>
            <a:r>
              <a:rPr lang="en-AU" sz="2400" dirty="0"/>
              <a:t> </a:t>
            </a:r>
          </a:p>
          <a:p>
            <a:r>
              <a:rPr lang="en-AU" sz="2400" dirty="0"/>
              <a:t>Classroom layouts and furniture are designed to:</a:t>
            </a:r>
            <a:br>
              <a:rPr lang="en-AU" sz="2400" dirty="0"/>
            </a:br>
            <a:r>
              <a:rPr lang="en-AU" sz="2400" dirty="0"/>
              <a:t>- support purposeful use of classroom spaces </a:t>
            </a:r>
            <a:br>
              <a:rPr lang="en-AU" sz="2400" dirty="0"/>
            </a:br>
            <a:r>
              <a:rPr lang="en-AU" sz="2400" dirty="0"/>
              <a:t>- provide students with choice of environments </a:t>
            </a:r>
            <a:br>
              <a:rPr lang="en-AU" sz="2400" dirty="0"/>
            </a:br>
            <a:r>
              <a:rPr lang="en-AU" sz="2400" dirty="0"/>
              <a:t>- allow for collaboration and group discussions </a:t>
            </a:r>
            <a:endParaRPr lang="en-AU" sz="2400" b="1" dirty="0">
              <a:latin typeface="Arial" panose="020B0604020202020204" pitchFamily="34" charset="0"/>
              <a:cs typeface="Arial" panose="020B0604020202020204" pitchFamily="34" charset="0"/>
            </a:endParaRPr>
          </a:p>
        </p:txBody>
      </p:sp>
      <p:sp>
        <p:nvSpPr>
          <p:cNvPr id="7" name="TextBox 6"/>
          <p:cNvSpPr txBox="1"/>
          <p:nvPr/>
        </p:nvSpPr>
        <p:spPr>
          <a:xfrm>
            <a:off x="2733318" y="846275"/>
            <a:ext cx="7321533" cy="769441"/>
          </a:xfrm>
          <a:prstGeom prst="rect">
            <a:avLst/>
          </a:prstGeom>
          <a:noFill/>
        </p:spPr>
        <p:txBody>
          <a:bodyPr wrap="square" rtlCol="0">
            <a:spAutoFit/>
          </a:bodyPr>
          <a:lstStyle/>
          <a:p>
            <a:pPr algn="ctr"/>
            <a:r>
              <a:rPr lang="en-AU" sz="4400" dirty="0">
                <a:latin typeface="Berlin Sans FB" panose="020E0602020502020306" pitchFamily="34" charset="0"/>
                <a:cs typeface="Arial" panose="020B0604020202020204" pitchFamily="34" charset="0"/>
              </a:rPr>
              <a:t>FLEXIBLE LEARNING SPACES</a:t>
            </a:r>
          </a:p>
        </p:txBody>
      </p:sp>
    </p:spTree>
    <p:extLst>
      <p:ext uri="{BB962C8B-B14F-4D97-AF65-F5344CB8AC3E}">
        <p14:creationId xmlns:p14="http://schemas.microsoft.com/office/powerpoint/2010/main" val="259520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92" y="3097220"/>
            <a:ext cx="11660168" cy="1320800"/>
          </a:xfrm>
        </p:spPr>
        <p:txBody>
          <a:bodyPr>
            <a:normAutofit fontScale="90000"/>
          </a:bodyPr>
          <a:lstStyle/>
          <a:p>
            <a:br>
              <a:rPr lang="en-US" sz="6000" dirty="0"/>
            </a:br>
            <a:br>
              <a:rPr lang="en-US" sz="6000" dirty="0"/>
            </a:br>
            <a:br>
              <a:rPr lang="en-US" sz="6000" dirty="0"/>
            </a:br>
            <a:br>
              <a:rPr lang="en-US" sz="6000" dirty="0"/>
            </a:br>
            <a:br>
              <a:rPr lang="en-US" sz="6000" dirty="0"/>
            </a:br>
            <a:r>
              <a:rPr lang="en-US" sz="6000" dirty="0"/>
              <a:t>       </a:t>
            </a:r>
          </a:p>
        </p:txBody>
      </p:sp>
      <p:pic>
        <p:nvPicPr>
          <p:cNvPr id="6" name="Picture 5"/>
          <p:cNvPicPr/>
          <p:nvPr/>
        </p:nvPicPr>
        <p:blipFill>
          <a:blip r:embed="rId3"/>
          <a:stretch>
            <a:fillRect/>
          </a:stretch>
        </p:blipFill>
        <p:spPr>
          <a:xfrm>
            <a:off x="0" y="0"/>
            <a:ext cx="2494012" cy="1340768"/>
          </a:xfrm>
          <a:prstGeom prst="rect">
            <a:avLst/>
          </a:prstGeom>
        </p:spPr>
      </p:pic>
      <p:pic>
        <p:nvPicPr>
          <p:cNvPr id="1026" name="Picture 2" descr="http://www.ripponleaps.vic.edu.au/images/hea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59563" t="68530"/>
          <a:stretch/>
        </p:blipFill>
        <p:spPr bwMode="auto">
          <a:xfrm>
            <a:off x="0" y="1196752"/>
            <a:ext cx="2733319" cy="3889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33319" y="195644"/>
            <a:ext cx="8473662" cy="1446550"/>
          </a:xfrm>
          <a:prstGeom prst="rect">
            <a:avLst/>
          </a:prstGeom>
          <a:noFill/>
        </p:spPr>
        <p:txBody>
          <a:bodyPr wrap="square" rtlCol="0">
            <a:spAutoFit/>
          </a:bodyPr>
          <a:lstStyle/>
          <a:p>
            <a:pPr algn="ctr"/>
            <a:r>
              <a:rPr lang="en-AU" sz="4400" dirty="0">
                <a:latin typeface="Berlin Sans FB" panose="020E0602020502020306" pitchFamily="34" charset="0"/>
                <a:cs typeface="Arial" panose="020B0604020202020204" pitchFamily="34" charset="0"/>
              </a:rPr>
              <a:t>PRE-CONDITIONS TO LEARNING</a:t>
            </a:r>
            <a:br>
              <a:rPr lang="en-AU" sz="4400" dirty="0">
                <a:latin typeface="Berlin Sans FB" panose="020E0602020502020306" pitchFamily="34" charset="0"/>
                <a:cs typeface="Arial" panose="020B0604020202020204" pitchFamily="34" charset="0"/>
              </a:rPr>
            </a:br>
            <a:r>
              <a:rPr lang="en-AU" sz="4400" dirty="0">
                <a:latin typeface="Berlin Sans FB" panose="020E0602020502020306" pitchFamily="34" charset="0"/>
                <a:cs typeface="Arial" panose="020B0604020202020204" pitchFamily="34" charset="0"/>
              </a:rPr>
              <a:t>AND CLASSROOM EXPECTATIONS</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810" y="1642194"/>
            <a:ext cx="3448427" cy="517264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2986" y="1644554"/>
            <a:ext cx="3447151" cy="517072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7887" y="1642194"/>
            <a:ext cx="3447788" cy="5171683"/>
          </a:xfrm>
          <a:prstGeom prst="rect">
            <a:avLst/>
          </a:prstGeom>
        </p:spPr>
      </p:pic>
    </p:spTree>
    <p:extLst>
      <p:ext uri="{BB962C8B-B14F-4D97-AF65-F5344CB8AC3E}">
        <p14:creationId xmlns:p14="http://schemas.microsoft.com/office/powerpoint/2010/main" val="305950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0" y="0"/>
            <a:ext cx="2494012" cy="1340768"/>
          </a:xfrm>
          <a:prstGeom prst="rect">
            <a:avLst/>
          </a:prstGeom>
        </p:spPr>
      </p:pic>
      <p:pic>
        <p:nvPicPr>
          <p:cNvPr id="1026" name="Picture 2" descr="http://www.ripponleaps.vic.edu.au/images/hea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59563" t="68530"/>
          <a:stretch/>
        </p:blipFill>
        <p:spPr bwMode="auto">
          <a:xfrm>
            <a:off x="0" y="1196752"/>
            <a:ext cx="2733319" cy="3889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33319" y="195644"/>
            <a:ext cx="8473662" cy="1446550"/>
          </a:xfrm>
          <a:prstGeom prst="rect">
            <a:avLst/>
          </a:prstGeom>
          <a:noFill/>
        </p:spPr>
        <p:txBody>
          <a:bodyPr wrap="square" rtlCol="0">
            <a:spAutoFit/>
          </a:bodyPr>
          <a:lstStyle/>
          <a:p>
            <a:pPr algn="ctr"/>
            <a:r>
              <a:rPr lang="en-AU" sz="4400" dirty="0">
                <a:latin typeface="Berlin Sans FB" panose="020E0602020502020306" pitchFamily="34" charset="0"/>
                <a:cs typeface="Arial" panose="020B0604020202020204" pitchFamily="34" charset="0"/>
              </a:rPr>
              <a:t>PRE-CONDITIONS TO LEARNING</a:t>
            </a:r>
            <a:br>
              <a:rPr lang="en-AU" sz="4400" dirty="0">
                <a:latin typeface="Berlin Sans FB" panose="020E0602020502020306" pitchFamily="34" charset="0"/>
                <a:cs typeface="Arial" panose="020B0604020202020204" pitchFamily="34" charset="0"/>
              </a:rPr>
            </a:br>
            <a:r>
              <a:rPr lang="en-AU" sz="4400" dirty="0">
                <a:latin typeface="Berlin Sans FB" panose="020E0602020502020306" pitchFamily="34" charset="0"/>
                <a:cs typeface="Arial" panose="020B0604020202020204" pitchFamily="34" charset="0"/>
              </a:rPr>
              <a:t>AND CLASSROOM EXPECTATIONS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8032" y="1585669"/>
            <a:ext cx="3438128" cy="515719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1799" y="1603598"/>
            <a:ext cx="3423861" cy="5135792"/>
          </a:xfrm>
          <a:prstGeom prst="rect">
            <a:avLst/>
          </a:prstGeom>
        </p:spPr>
      </p:pic>
    </p:spTree>
    <p:extLst>
      <p:ext uri="{BB962C8B-B14F-4D97-AF65-F5344CB8AC3E}">
        <p14:creationId xmlns:p14="http://schemas.microsoft.com/office/powerpoint/2010/main" val="315370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92" y="3097220"/>
            <a:ext cx="11660168" cy="1320800"/>
          </a:xfrm>
        </p:spPr>
        <p:txBody>
          <a:bodyPr>
            <a:normAutofit fontScale="90000"/>
          </a:bodyPr>
          <a:lstStyle/>
          <a:p>
            <a:br>
              <a:rPr lang="en-US" sz="6000" dirty="0"/>
            </a:br>
            <a:br>
              <a:rPr lang="en-US" sz="6000" dirty="0"/>
            </a:br>
            <a:br>
              <a:rPr lang="en-US" sz="6000" dirty="0"/>
            </a:br>
            <a:br>
              <a:rPr lang="en-US" sz="6000" dirty="0"/>
            </a:br>
            <a:br>
              <a:rPr lang="en-US" sz="6000" dirty="0"/>
            </a:br>
            <a:r>
              <a:rPr lang="en-US" sz="6000" dirty="0"/>
              <a:t>       </a:t>
            </a:r>
          </a:p>
        </p:txBody>
      </p:sp>
      <p:pic>
        <p:nvPicPr>
          <p:cNvPr id="6" name="Picture 5"/>
          <p:cNvPicPr/>
          <p:nvPr/>
        </p:nvPicPr>
        <p:blipFill>
          <a:blip r:embed="rId3"/>
          <a:stretch>
            <a:fillRect/>
          </a:stretch>
        </p:blipFill>
        <p:spPr>
          <a:xfrm>
            <a:off x="0" y="0"/>
            <a:ext cx="2494012" cy="1340768"/>
          </a:xfrm>
          <a:prstGeom prst="rect">
            <a:avLst/>
          </a:prstGeom>
        </p:spPr>
      </p:pic>
      <p:pic>
        <p:nvPicPr>
          <p:cNvPr id="1026" name="Picture 2" descr="http://www.ripponleaps.vic.edu.au/images/hea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59563" t="68530"/>
          <a:stretch/>
        </p:blipFill>
        <p:spPr bwMode="auto">
          <a:xfrm>
            <a:off x="0" y="1196752"/>
            <a:ext cx="2733319" cy="388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7788" y="1844824"/>
            <a:ext cx="9145016" cy="4893647"/>
          </a:xfrm>
          <a:prstGeom prst="rect">
            <a:avLst/>
          </a:prstGeom>
          <a:noFill/>
        </p:spPr>
        <p:txBody>
          <a:bodyPr wrap="square" rtlCol="0">
            <a:spAutoFit/>
          </a:bodyPr>
          <a:lstStyle/>
          <a:p>
            <a:r>
              <a:rPr lang="en-AU" sz="2400" dirty="0"/>
              <a:t>Teachers provide a stimulating, comprehensive and challenging curriculum based on the Victorian Curriculum. </a:t>
            </a:r>
            <a:br>
              <a:rPr lang="en-AU" sz="2400" dirty="0"/>
            </a:br>
            <a:endParaRPr lang="en-AU" sz="2400" dirty="0"/>
          </a:p>
          <a:p>
            <a:r>
              <a:rPr lang="en-AU" sz="2400" b="1" dirty="0"/>
              <a:t>Literacy</a:t>
            </a:r>
            <a:r>
              <a:rPr lang="en-AU" sz="2400" dirty="0"/>
              <a:t> and </a:t>
            </a:r>
            <a:r>
              <a:rPr lang="en-AU" sz="2400" b="1" dirty="0"/>
              <a:t>Numeracy</a:t>
            </a:r>
            <a:r>
              <a:rPr lang="en-AU" sz="2400" dirty="0"/>
              <a:t> receive the greatest time allocation within the school week. </a:t>
            </a:r>
            <a:br>
              <a:rPr lang="en-AU" sz="2400" dirty="0"/>
            </a:br>
            <a:endParaRPr lang="en-AU" sz="2400" dirty="0"/>
          </a:p>
          <a:p>
            <a:r>
              <a:rPr lang="en-AU" sz="2400" b="1" dirty="0"/>
              <a:t>Specialist classes</a:t>
            </a:r>
            <a:r>
              <a:rPr lang="en-AU" sz="2400" dirty="0"/>
              <a:t> are provided in:</a:t>
            </a:r>
          </a:p>
          <a:p>
            <a:pPr lvl="0"/>
            <a:r>
              <a:rPr lang="en-AU" sz="2400" b="1" dirty="0"/>
              <a:t>Visual Arts</a:t>
            </a:r>
            <a:endParaRPr lang="en-AU" sz="2400" dirty="0"/>
          </a:p>
          <a:p>
            <a:pPr lvl="0"/>
            <a:r>
              <a:rPr lang="en-AU" sz="2400" b="1" dirty="0"/>
              <a:t>Performing Arts/Music</a:t>
            </a:r>
            <a:endParaRPr lang="en-AU" sz="2400" dirty="0"/>
          </a:p>
          <a:p>
            <a:pPr lvl="0"/>
            <a:r>
              <a:rPr lang="en-AU" sz="2400" b="1" dirty="0"/>
              <a:t>Languages </a:t>
            </a:r>
            <a:r>
              <a:rPr lang="en-AU" sz="2400" dirty="0"/>
              <a:t>– </a:t>
            </a:r>
            <a:r>
              <a:rPr lang="en-AU" sz="2400" b="1" dirty="0"/>
              <a:t>Italian</a:t>
            </a:r>
            <a:endParaRPr lang="en-AU" sz="2400" dirty="0"/>
          </a:p>
          <a:p>
            <a:r>
              <a:rPr lang="en-AU" sz="2400" b="1" dirty="0"/>
              <a:t>Physical Education</a:t>
            </a:r>
            <a:r>
              <a:rPr lang="en-AU" sz="2400" dirty="0"/>
              <a:t> </a:t>
            </a:r>
            <a:br>
              <a:rPr lang="en-AU" sz="2400" dirty="0"/>
            </a:br>
            <a:br>
              <a:rPr lang="en-AU" sz="2400" dirty="0"/>
            </a:br>
            <a:r>
              <a:rPr lang="en-AU" sz="2400" dirty="0"/>
              <a:t>Student visit their specialist classes once a week for 50 minutes</a:t>
            </a:r>
            <a:endParaRPr lang="en-AU" sz="2400" b="1" dirty="0">
              <a:latin typeface="Arial" panose="020B0604020202020204" pitchFamily="34" charset="0"/>
              <a:cs typeface="Arial" panose="020B0604020202020204" pitchFamily="34" charset="0"/>
            </a:endParaRPr>
          </a:p>
        </p:txBody>
      </p:sp>
      <p:sp>
        <p:nvSpPr>
          <p:cNvPr id="7" name="TextBox 6"/>
          <p:cNvSpPr txBox="1"/>
          <p:nvPr/>
        </p:nvSpPr>
        <p:spPr>
          <a:xfrm>
            <a:off x="2751839" y="966581"/>
            <a:ext cx="7704855" cy="646331"/>
          </a:xfrm>
          <a:prstGeom prst="rect">
            <a:avLst/>
          </a:prstGeom>
          <a:noFill/>
        </p:spPr>
        <p:txBody>
          <a:bodyPr wrap="square" rtlCol="0">
            <a:spAutoFit/>
          </a:bodyPr>
          <a:lstStyle/>
          <a:p>
            <a:pPr algn="ctr"/>
            <a:r>
              <a:rPr lang="en-AU" sz="3600" dirty="0">
                <a:latin typeface="Berlin Sans FB" panose="020E0602020502020306" pitchFamily="34" charset="0"/>
                <a:cs typeface="Arial" panose="020B0604020202020204" pitchFamily="34" charset="0"/>
              </a:rPr>
              <a:t>TEACHING AND LEARNING</a:t>
            </a:r>
          </a:p>
        </p:txBody>
      </p:sp>
    </p:spTree>
    <p:extLst>
      <p:ext uri="{BB962C8B-B14F-4D97-AF65-F5344CB8AC3E}">
        <p14:creationId xmlns:p14="http://schemas.microsoft.com/office/powerpoint/2010/main" val="428071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0" y="0"/>
            <a:ext cx="2494012" cy="1340768"/>
          </a:xfrm>
          <a:prstGeom prst="rect">
            <a:avLst/>
          </a:prstGeom>
        </p:spPr>
      </p:pic>
      <p:pic>
        <p:nvPicPr>
          <p:cNvPr id="1026" name="Picture 2" descr="http://www.ripponleaps.vic.edu.au/images/hea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59563" t="68530"/>
          <a:stretch/>
        </p:blipFill>
        <p:spPr bwMode="auto">
          <a:xfrm>
            <a:off x="0" y="1196752"/>
            <a:ext cx="2733319" cy="388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7788" y="2204864"/>
            <a:ext cx="9145016" cy="3785652"/>
          </a:xfrm>
          <a:prstGeom prst="rect">
            <a:avLst/>
          </a:prstGeom>
          <a:noFill/>
        </p:spPr>
        <p:txBody>
          <a:bodyPr wrap="square" rtlCol="0">
            <a:spAutoFit/>
          </a:bodyPr>
          <a:lstStyle/>
          <a:p>
            <a:r>
              <a:rPr lang="en-AU" sz="2400" dirty="0"/>
              <a:t>Teachers use common vocabulary to explicitly inform students of the learning intentions and success criteria to clearly define the purpose and expectations of the activities provided.</a:t>
            </a:r>
            <a:br>
              <a:rPr lang="en-AU" sz="2400" dirty="0"/>
            </a:br>
            <a:br>
              <a:rPr lang="en-AU" sz="2400" dirty="0"/>
            </a:br>
            <a:r>
              <a:rPr lang="en-AU" sz="2400" dirty="0"/>
              <a:t>Learning intentions are written as statements to describe what the students will know, understand and be able to do as a result of their learning. </a:t>
            </a:r>
            <a:br>
              <a:rPr lang="en-AU" sz="2400" dirty="0"/>
            </a:br>
            <a:br>
              <a:rPr lang="en-AU" sz="2400" dirty="0"/>
            </a:br>
            <a:r>
              <a:rPr lang="en-AU" sz="2400" dirty="0"/>
              <a:t>Success criteria are given to help students know how and when they have achieved the learning intention.</a:t>
            </a:r>
            <a:endParaRPr lang="en-AU" sz="2400" b="1" dirty="0">
              <a:latin typeface="Arial" panose="020B0604020202020204" pitchFamily="34" charset="0"/>
              <a:cs typeface="Arial" panose="020B0604020202020204" pitchFamily="34" charset="0"/>
            </a:endParaRPr>
          </a:p>
        </p:txBody>
      </p:sp>
      <p:sp>
        <p:nvSpPr>
          <p:cNvPr id="7" name="TextBox 6"/>
          <p:cNvSpPr txBox="1"/>
          <p:nvPr/>
        </p:nvSpPr>
        <p:spPr>
          <a:xfrm>
            <a:off x="2494012" y="540951"/>
            <a:ext cx="7704855" cy="1200329"/>
          </a:xfrm>
          <a:prstGeom prst="rect">
            <a:avLst/>
          </a:prstGeom>
          <a:noFill/>
        </p:spPr>
        <p:txBody>
          <a:bodyPr wrap="square" rtlCol="0">
            <a:spAutoFit/>
          </a:bodyPr>
          <a:lstStyle/>
          <a:p>
            <a:pPr algn="ctr"/>
            <a:r>
              <a:rPr lang="en-AU" sz="3600" dirty="0">
                <a:latin typeface="Berlin Sans FB" panose="020E0602020502020306" pitchFamily="34" charset="0"/>
                <a:cs typeface="Arial" panose="020B0604020202020204" pitchFamily="34" charset="0"/>
              </a:rPr>
              <a:t>LEARNING INTENTIONS AND SUCCESS CRITERIA</a:t>
            </a:r>
          </a:p>
        </p:txBody>
      </p:sp>
    </p:spTree>
    <p:extLst>
      <p:ext uri="{BB962C8B-B14F-4D97-AF65-F5344CB8AC3E}">
        <p14:creationId xmlns:p14="http://schemas.microsoft.com/office/powerpoint/2010/main" val="354151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0" y="0"/>
            <a:ext cx="2494012" cy="1340768"/>
          </a:xfrm>
          <a:prstGeom prst="rect">
            <a:avLst/>
          </a:prstGeom>
        </p:spPr>
      </p:pic>
      <p:pic>
        <p:nvPicPr>
          <p:cNvPr id="1026" name="Picture 2" descr="http://www.ripponleaps.vic.edu.au/images/header.jpg"/>
          <p:cNvPicPr>
            <a:picLocks noChangeAspect="1" noChangeArrowheads="1"/>
          </p:cNvPicPr>
          <p:nvPr/>
        </p:nvPicPr>
        <p:blipFill rotWithShape="1">
          <a:blip r:embed="rId4">
            <a:extLst>
              <a:ext uri="{28A0092B-C50C-407E-A947-70E740481C1C}">
                <a14:useLocalDpi xmlns:a14="http://schemas.microsoft.com/office/drawing/2010/main" val="0"/>
              </a:ext>
            </a:extLst>
          </a:blip>
          <a:srcRect l="59563" t="68530"/>
          <a:stretch/>
        </p:blipFill>
        <p:spPr bwMode="auto">
          <a:xfrm>
            <a:off x="0" y="1196752"/>
            <a:ext cx="2733319" cy="3889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94012" y="385340"/>
            <a:ext cx="7704855" cy="646331"/>
          </a:xfrm>
          <a:prstGeom prst="rect">
            <a:avLst/>
          </a:prstGeom>
          <a:noFill/>
        </p:spPr>
        <p:txBody>
          <a:bodyPr wrap="square" rtlCol="0">
            <a:spAutoFit/>
          </a:bodyPr>
          <a:lstStyle/>
          <a:p>
            <a:pPr algn="ctr"/>
            <a:r>
              <a:rPr lang="en-AU" sz="3600" dirty="0">
                <a:latin typeface="Berlin Sans FB" panose="020E0602020502020306" pitchFamily="34" charset="0"/>
                <a:cs typeface="Arial" panose="020B0604020202020204" pitchFamily="34" charset="0"/>
              </a:rPr>
              <a:t>RESTORATIVE PRACTICE</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2626" t="42323" r="13932" b="33674"/>
          <a:stretch/>
        </p:blipFill>
        <p:spPr>
          <a:xfrm>
            <a:off x="405780" y="3645024"/>
            <a:ext cx="11449272" cy="2891181"/>
          </a:xfrm>
          <a:prstGeom prst="rect">
            <a:avLst/>
          </a:prstGeom>
        </p:spPr>
      </p:pic>
      <p:sp>
        <p:nvSpPr>
          <p:cNvPr id="9" name="TextBox 8"/>
          <p:cNvSpPr txBox="1"/>
          <p:nvPr/>
        </p:nvSpPr>
        <p:spPr>
          <a:xfrm>
            <a:off x="621804" y="1712428"/>
            <a:ext cx="10729192" cy="1569660"/>
          </a:xfrm>
          <a:prstGeom prst="rect">
            <a:avLst/>
          </a:prstGeom>
          <a:noFill/>
        </p:spPr>
        <p:txBody>
          <a:bodyPr wrap="square" rtlCol="0">
            <a:spAutoFit/>
          </a:bodyPr>
          <a:lstStyle/>
          <a:p>
            <a:r>
              <a:rPr lang="en-AU" sz="2400" dirty="0"/>
              <a:t>We use Restorative Practices to encourage engagement and build pride, respect and responsibility in each individual student. This process is used by principals and teachers as it is the basis for respectful communication, constructive relationships and how to respond to behavioural issues.</a:t>
            </a:r>
            <a:endParaRPr lang="en-A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852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1540</TotalTime>
  <Words>708</Words>
  <Application>Microsoft Macintosh PowerPoint</Application>
  <PresentationFormat>Custom</PresentationFormat>
  <Paragraphs>123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Berlin Sans FB</vt:lpstr>
      <vt:lpstr>Corbel</vt:lpstr>
      <vt:lpstr>Trebuchet MS</vt:lpstr>
      <vt:lpstr>Wingdings 3</vt:lpstr>
      <vt:lpstr>Facet</vt:lpstr>
      <vt:lpstr>            </vt:lpstr>
      <vt:lpstr>            </vt:lpstr>
      <vt:lpstr>PowerPoint Presentation</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DEECD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Assembly!</dc:title>
  <dc:creator>Tom Scott</dc:creator>
  <cp:lastModifiedBy>Microsoft Office User</cp:lastModifiedBy>
  <cp:revision>131</cp:revision>
  <cp:lastPrinted>2018-06-26T07:09:48Z</cp:lastPrinted>
  <dcterms:created xsi:type="dcterms:W3CDTF">2016-09-15T21:52:12Z</dcterms:created>
  <dcterms:modified xsi:type="dcterms:W3CDTF">2018-08-27T01:44:14Z</dcterms:modified>
</cp:coreProperties>
</file>